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261" r:id="rId3"/>
    <p:sldId id="259" r:id="rId4"/>
    <p:sldId id="268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8" r:id="rId15"/>
    <p:sldId id="274" r:id="rId16"/>
    <p:sldId id="279" r:id="rId17"/>
    <p:sldId id="275" r:id="rId18"/>
    <p:sldId id="280" r:id="rId19"/>
    <p:sldId id="276" r:id="rId20"/>
    <p:sldId id="281" r:id="rId21"/>
    <p:sldId id="282" r:id="rId22"/>
    <p:sldId id="277" r:id="rId23"/>
    <p:sldId id="283" r:id="rId24"/>
    <p:sldId id="285" r:id="rId25"/>
    <p:sldId id="260" r:id="rId26"/>
    <p:sldId id="284" r:id="rId2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4335"/>
    <a:srgbClr val="009788"/>
    <a:srgbClr val="F57773"/>
    <a:srgbClr val="16A6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38"/>
    <p:restoredTop sz="94719"/>
  </p:normalViewPr>
  <p:slideViewPr>
    <p:cSldViewPr snapToGrid="0" snapToObjects="1">
      <p:cViewPr>
        <p:scale>
          <a:sx n="134" d="100"/>
          <a:sy n="134" d="100"/>
        </p:scale>
        <p:origin x="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5B41DB-3702-CD4D-8372-762B9BA48F5A}" type="datetimeFigureOut">
              <a:rPr lang="fr-FR" smtClean="0"/>
              <a:t>14/06/2020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798B6-989A-8441-AB1F-3133BAEFD0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1168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33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774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0608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7534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159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399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487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097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398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8301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78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677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263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594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736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59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8854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795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4427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474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798B6-989A-8441-AB1F-3133BAEFD09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8017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690FB0-6913-CB4B-BACA-22332DD18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838EE7-C813-5E4B-9638-847A935C1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82AF13-0673-874B-A774-C37CC2110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50D3E-5609-3142-AA4C-18189054A6AD}" type="datetime1">
              <a:rPr lang="fr-FR" smtClean="0"/>
              <a:t>14/06/2020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76F0E2-7ABD-144F-9DD0-B589126AD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3E083FF-C010-A748-8796-B04622A0F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2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7E19FE-9D27-8947-8B48-3B467484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BBF871-7D43-E641-B524-EA880E654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06F572-A7E3-7741-BC12-C748BE81C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ACA97-F51B-3540-BAA4-69E584ABCD17}" type="datetime1">
              <a:rPr lang="fr-FR" smtClean="0"/>
              <a:t>14/06/2020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6B0F95-942F-3C4A-A6EE-B21A88493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DA8A5D2-A832-4F4F-9F1D-D2CA33999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255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3966A94-E0B9-4240-A14A-5E7943D7D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987E06B-2E9A-F446-B950-FEE71EEA4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D62AB9C-38CF-E34E-BB77-9949B6D98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6AE8D-1F69-C742-B46E-A90247EE1386}" type="datetime1">
              <a:rPr lang="fr-FR" smtClean="0"/>
              <a:t>14/06/2020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659D40-2BDB-1144-86B0-839E3CB3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813D76-49DD-884D-B046-3F1514B3D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5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9D89CA-4BBD-C649-9A5E-348C37450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2D08B-F7F6-8D4C-8DA5-3DB5D2C63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D54DBA-488D-E048-8271-0B1D5C3B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3DA7A-6BCA-9A40-9BAC-B79029DD96AA}" type="datetime1">
              <a:rPr lang="fr-FR" smtClean="0"/>
              <a:t>14/06/2020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903B70-4339-BA43-8DD1-7CBA379FC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A3AD5A-C0FB-BB41-B0F4-FF366F431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967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9499C-C108-1942-BEF5-EBFBBFAB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A30C81E-B134-D84F-98A1-A40E29DA5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025548-219B-5845-9349-757984B63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1828-8FB9-F945-BF89-E0A44657EE1F}" type="datetime1">
              <a:rPr lang="fr-FR" smtClean="0"/>
              <a:t>14/06/2020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251F44-1017-384A-8011-F7A5BBE11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5174F9-4957-CB49-8267-0FD918CDE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64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4E7EB8-B558-114E-B3A3-AA366398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816632-B586-0946-B526-9F94DC196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0DF53A-544B-5A43-972E-064BB4E9C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A96D8C-AB43-C546-88F7-5A3E9ED52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69DEC-29C6-2D44-A162-7ADFF2CCCF8D}" type="datetime1">
              <a:rPr lang="fr-FR" smtClean="0"/>
              <a:t>14/06/2020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10ED44-1732-DE4F-9682-B6CD184B0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18BB9C-F636-3C4E-B8C9-DF6CFC68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93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1CB26E-1086-314D-AB53-06C1DB7F6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1390AB-0731-744A-99CD-356E4E10A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1FEFF36-4965-0245-9B23-9D1F8615B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93A6AE7-6463-754C-BE61-0D45A6C56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6B0551A-3F16-7443-B325-3EF044233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2A04E41-F063-0843-9F06-9FF298B5F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D998-238B-444C-820D-E0EAB2D80FB0}" type="datetime1">
              <a:rPr lang="fr-FR" smtClean="0"/>
              <a:t>14/06/2020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DA3DCFB-6E7C-8E4D-990E-76E88AE7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F2004D-4D34-2541-9B59-46DAC2B3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2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EFEDA-42C2-864E-BFD1-D1728E509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97A58BB-059B-5540-9838-22275D639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0E46-8202-0042-8E0A-FF3DE2D14CB7}" type="datetime1">
              <a:rPr lang="fr-FR" smtClean="0"/>
              <a:t>14/06/2020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0D2998-48F3-FD45-8D7A-A0EAF6D6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9E0BFD-2D39-4946-AC70-764820C4E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65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4B913C7-DB8B-4246-B728-C55543E9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F61D1-EABB-7047-976C-A45D538FE20F}" type="datetime1">
              <a:rPr lang="fr-FR" smtClean="0"/>
              <a:t>14/06/2020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0C7ADE-5E11-B14E-8918-80596E20C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C319C7-8C3D-754D-A479-E2A00741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773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2B19CF-B26B-EB49-BBD7-A0FAF209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1807CF-4EBD-4D4D-A52A-091392605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9F988E9-405F-A245-A82D-DDDB7CEBD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47B072-B59B-954B-AFC6-CCA632C82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F1BD1-A472-CB4C-8CBD-64398784D00A}" type="datetime1">
              <a:rPr lang="fr-FR" smtClean="0"/>
              <a:t>14/06/2020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668BEF-050D-F143-9C64-7F1D6C72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17A6B6E-8CCF-D64B-8DA2-6FC725EB7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231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00806-42EC-804B-999D-804165BC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7BB8AC1-4FB7-EE49-9D35-CB1DAF3FC9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0E6B55-8F3D-8D4E-8CA6-06D4CFE45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BA7A5F-00BE-AD42-8551-68CDFF404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9B87-2A1F-6A4A-84F6-5075DE541BEE}" type="datetime1">
              <a:rPr lang="fr-FR" smtClean="0"/>
              <a:t>14/06/2020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29355A-F561-CE42-8A77-AB5B1DB7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5434BD7-CCA5-D648-842D-5EED003F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383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3C5FDA-31C6-F748-A71F-E0AF5F91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875D1B-C0B2-B34B-B41B-6FFE2693D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590E85-14D3-374D-A202-7BAEDE61E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05004-276E-344D-9896-11BAA6FE9855}" type="datetime1">
              <a:rPr lang="fr-FR" smtClean="0"/>
              <a:t>14/06/2020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E80123-0395-744C-A526-20643D0059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0A27E6-3568-834F-89CA-72FA5990F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342AE-6046-574B-B19C-4938BAE4A0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097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5.pn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28.tiff"/><Relationship Id="rId4" Type="http://schemas.openxmlformats.org/officeDocument/2006/relationships/image" Target="../media/image16.svg"/><Relationship Id="rId9" Type="http://schemas.openxmlformats.org/officeDocument/2006/relationships/image" Target="../media/image27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5.png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15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Relationship Id="rId9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3" Type="http://schemas.openxmlformats.org/officeDocument/2006/relationships/image" Target="../media/image1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28.tiff"/><Relationship Id="rId4" Type="http://schemas.openxmlformats.org/officeDocument/2006/relationships/image" Target="../media/image16.svg"/><Relationship Id="rId9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8.tiff"/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12" Type="http://schemas.openxmlformats.org/officeDocument/2006/relationships/image" Target="../media/image4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1" Type="http://schemas.microsoft.com/office/2007/relationships/hdphoto" Target="../media/hdphoto1.wdp"/><Relationship Id="rId5" Type="http://schemas.openxmlformats.org/officeDocument/2006/relationships/image" Target="../media/image1.png"/><Relationship Id="rId10" Type="http://schemas.openxmlformats.org/officeDocument/2006/relationships/image" Target="../media/image39.png"/><Relationship Id="rId4" Type="http://schemas.openxmlformats.org/officeDocument/2006/relationships/image" Target="../media/image16.svg"/><Relationship Id="rId9" Type="http://schemas.openxmlformats.org/officeDocument/2006/relationships/image" Target="../media/image3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1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Relationship Id="rId9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1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Relationship Id="rId9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Relationship Id="rId9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22.tiff"/><Relationship Id="rId3" Type="http://schemas.openxmlformats.org/officeDocument/2006/relationships/image" Target="../media/image15.png"/><Relationship Id="rId7" Type="http://schemas.openxmlformats.org/officeDocument/2006/relationships/image" Target="../media/image47.tiff"/><Relationship Id="rId12" Type="http://schemas.openxmlformats.org/officeDocument/2006/relationships/image" Target="../media/image5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1" Type="http://schemas.openxmlformats.org/officeDocument/2006/relationships/image" Target="../media/image50.tiff"/><Relationship Id="rId5" Type="http://schemas.openxmlformats.org/officeDocument/2006/relationships/image" Target="../media/image1.png"/><Relationship Id="rId10" Type="http://schemas.openxmlformats.org/officeDocument/2006/relationships/image" Target="../media/image49.tiff"/><Relationship Id="rId4" Type="http://schemas.openxmlformats.org/officeDocument/2006/relationships/image" Target="../media/image16.svg"/><Relationship Id="rId9" Type="http://schemas.openxmlformats.org/officeDocument/2006/relationships/image" Target="../media/image48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griculture.gouv.fr/les-francais-toujours-plus-concernes-par-leur-alimentation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1" Type="http://schemas.openxmlformats.org/officeDocument/2006/relationships/image" Target="../media/image20.png"/><Relationship Id="rId5" Type="http://schemas.openxmlformats.org/officeDocument/2006/relationships/image" Target="../media/image1.png"/><Relationship Id="rId10" Type="http://schemas.openxmlformats.org/officeDocument/2006/relationships/image" Target="../media/image19.png"/><Relationship Id="rId4" Type="http://schemas.openxmlformats.org/officeDocument/2006/relationships/image" Target="../media/image16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image" Target="../media/image16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</a:schemeClr>
            </a:gs>
            <a:gs pos="0">
              <a:srgbClr val="009788"/>
            </a:gs>
            <a:gs pos="100000">
              <a:srgbClr val="16A681">
                <a:alpha val="74000"/>
                <a:lumMod val="82000"/>
                <a:lumOff val="18000"/>
              </a:srgb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674E859C-BF28-2949-AFE6-3DE0B66B2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1736" y="464127"/>
            <a:ext cx="2648527" cy="264852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25A92E9-6530-1846-8960-A19AD47015AC}"/>
              </a:ext>
            </a:extLst>
          </p:cNvPr>
          <p:cNvSpPr txBox="1"/>
          <p:nvPr/>
        </p:nvSpPr>
        <p:spPr>
          <a:xfrm>
            <a:off x="4717471" y="3283682"/>
            <a:ext cx="2757056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8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5400" dirty="0" err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DietApp</a:t>
            </a:r>
            <a:endParaRPr lang="fr-FR" sz="5400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C5C0851-D517-0643-8916-4C3CCCBCEA2E}"/>
              </a:ext>
            </a:extLst>
          </p:cNvPr>
          <p:cNvSpPr txBox="1"/>
          <p:nvPr/>
        </p:nvSpPr>
        <p:spPr>
          <a:xfrm>
            <a:off x="4114798" y="4378040"/>
            <a:ext cx="3962401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800" dirty="0" err="1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Your</a:t>
            </a:r>
            <a:r>
              <a:rPr lang="fr-FR" sz="2800" dirty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personal</a:t>
            </a:r>
            <a:r>
              <a:rPr lang="fr-FR" sz="2800" dirty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dietician</a:t>
            </a:r>
            <a:endParaRPr lang="fr-FR" sz="2800" dirty="0">
              <a:solidFill>
                <a:schemeClr val="bg1"/>
              </a:solidFill>
              <a:latin typeface="Rubik Light" pitchFamily="2" charset="-79"/>
              <a:cs typeface="Rubik Light" pitchFamily="2" charset="-79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AD3ACF1-3D70-8342-8A1C-B05B9F69E843}"/>
              </a:ext>
            </a:extLst>
          </p:cNvPr>
          <p:cNvCxnSpPr/>
          <p:nvPr/>
        </p:nvCxnSpPr>
        <p:spPr>
          <a:xfrm>
            <a:off x="4225635" y="4317848"/>
            <a:ext cx="3602181" cy="0"/>
          </a:xfrm>
          <a:prstGeom prst="line">
            <a:avLst/>
          </a:prstGeom>
          <a:ln w="28575" cap="rnd">
            <a:solidFill>
              <a:srgbClr val="F5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800756A8-D63D-3D41-9729-A36335ADC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1047" y="73891"/>
            <a:ext cx="927619" cy="145241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0F793CB-CA0A-5F46-A4C7-A70B21F0A129}"/>
              </a:ext>
            </a:extLst>
          </p:cNvPr>
          <p:cNvSpPr txBox="1"/>
          <p:nvPr/>
        </p:nvSpPr>
        <p:spPr>
          <a:xfrm>
            <a:off x="120073" y="73891"/>
            <a:ext cx="2757056" cy="313932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2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54335"/>
                </a:solidFill>
                <a:latin typeface="Rubik Medium" pitchFamily="2" charset="-79"/>
                <a:cs typeface="Rubik Medium" pitchFamily="2" charset="-79"/>
              </a:rPr>
              <a:t>PRO3600-20-RAN-37</a:t>
            </a:r>
          </a:p>
          <a:p>
            <a:endParaRPr lang="fr-FR" dirty="0">
              <a:solidFill>
                <a:srgbClr val="F54335"/>
              </a:solidFill>
              <a:latin typeface="Rubik Light" pitchFamily="2" charset="-79"/>
              <a:cs typeface="Rubik Light" pitchFamily="2" charset="-79"/>
            </a:endParaRPr>
          </a:p>
          <a:p>
            <a:r>
              <a:rPr lang="fr-FR" dirty="0">
                <a:solidFill>
                  <a:srgbClr val="F54335"/>
                </a:solidFill>
                <a:latin typeface="Rubik Light" pitchFamily="2" charset="-79"/>
                <a:cs typeface="Rubik Light" pitchFamily="2" charset="-79"/>
              </a:rPr>
              <a:t>Groupe-Projet :</a:t>
            </a:r>
          </a:p>
          <a:p>
            <a:r>
              <a:rPr lang="fr-FR" dirty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Emilien VIMONT</a:t>
            </a:r>
          </a:p>
          <a:p>
            <a:r>
              <a:rPr lang="fr-FR" dirty="0" err="1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Theophane</a:t>
            </a:r>
            <a:r>
              <a:rPr lang="fr-FR" dirty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 DENEUFVE</a:t>
            </a:r>
          </a:p>
          <a:p>
            <a:r>
              <a:rPr lang="fr-FR" dirty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Armand ROBERGE</a:t>
            </a:r>
          </a:p>
          <a:p>
            <a:r>
              <a:rPr lang="fr-FR" dirty="0" err="1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Nordine</a:t>
            </a:r>
            <a:r>
              <a:rPr lang="fr-FR" dirty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 MARIE</a:t>
            </a:r>
          </a:p>
          <a:p>
            <a:endParaRPr lang="fr-FR" dirty="0">
              <a:solidFill>
                <a:schemeClr val="bg1"/>
              </a:solidFill>
              <a:latin typeface="Rubik Light" pitchFamily="2" charset="-79"/>
              <a:cs typeface="Rubik Light" pitchFamily="2" charset="-79"/>
            </a:endParaRPr>
          </a:p>
          <a:p>
            <a:r>
              <a:rPr lang="fr-FR" dirty="0">
                <a:solidFill>
                  <a:srgbClr val="F54335"/>
                </a:solidFill>
                <a:latin typeface="Rubik Light" pitchFamily="2" charset="-79"/>
                <a:cs typeface="Rubik Light" pitchFamily="2" charset="-79"/>
              </a:rPr>
              <a:t>Encadrant :</a:t>
            </a:r>
          </a:p>
          <a:p>
            <a:r>
              <a:rPr lang="fr-FR" dirty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Daniel RANC</a:t>
            </a:r>
          </a:p>
          <a:p>
            <a:endParaRPr lang="fr-FR" dirty="0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155ECD7C-CF77-3E49-ABEE-2A44CDB23556}"/>
              </a:ext>
            </a:extLst>
          </p:cNvPr>
          <p:cNvGrpSpPr/>
          <p:nvPr/>
        </p:nvGrpSpPr>
        <p:grpSpPr>
          <a:xfrm>
            <a:off x="2834404" y="5989820"/>
            <a:ext cx="6523188" cy="808106"/>
            <a:chOff x="0" y="0"/>
            <a:chExt cx="4331472" cy="537112"/>
          </a:xfrm>
          <a:effectLst>
            <a:outerShdw blurRad="50800" dist="50800" dir="5400000" algn="ctr" rotWithShape="0">
              <a:srgbClr val="000000">
                <a:alpha val="26000"/>
              </a:srgbClr>
            </a:outerShdw>
          </a:effectLst>
        </p:grpSpPr>
        <p:pic>
          <p:nvPicPr>
            <p:cNvPr id="22" name="Image 21" descr="Formation HTML 5, CSS 3, Javascript à Marseille : inscription">
              <a:extLst>
                <a:ext uri="{FF2B5EF4-FFF2-40B4-BE49-F238E27FC236}">
                  <a16:creationId xmlns:a16="http://schemas.microsoft.com/office/drawing/2014/main" id="{7637B8A9-4288-D243-A172-01E945EA4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30" t="-1" b="-12041"/>
            <a:stretch/>
          </p:blipFill>
          <p:spPr bwMode="auto">
            <a:xfrm>
              <a:off x="1291472" y="9427"/>
              <a:ext cx="474345" cy="52768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Image 22" descr="Formation HTML 5, CSS 3, Javascript à Marseille : inscription">
              <a:extLst>
                <a:ext uri="{FF2B5EF4-FFF2-40B4-BE49-F238E27FC236}">
                  <a16:creationId xmlns:a16="http://schemas.microsoft.com/office/drawing/2014/main" id="{1CAB9668-3641-364A-9649-7A11008F6E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59" t="9939" r="38657" b="14"/>
            <a:stretch/>
          </p:blipFill>
          <p:spPr bwMode="auto">
            <a:xfrm>
              <a:off x="659876" y="47134"/>
              <a:ext cx="423545" cy="42354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Image 23" descr="Formation HTML 5, CSS 3, Javascript à Marseille : inscription">
              <a:extLst>
                <a:ext uri="{FF2B5EF4-FFF2-40B4-BE49-F238E27FC236}">
                  <a16:creationId xmlns:a16="http://schemas.microsoft.com/office/drawing/2014/main" id="{0D9B2FCD-CE10-7640-8D4A-E25C44C85B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776" b="104"/>
            <a:stretch/>
          </p:blipFill>
          <p:spPr bwMode="auto">
            <a:xfrm>
              <a:off x="0" y="0"/>
              <a:ext cx="480695" cy="47067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5" name="Image 24" descr="Formation AngularJS 1 | Grafikart.fr">
              <a:extLst>
                <a:ext uri="{FF2B5EF4-FFF2-40B4-BE49-F238E27FC236}">
                  <a16:creationId xmlns:a16="http://schemas.microsoft.com/office/drawing/2014/main" id="{7FDB4FE0-EED9-9B4D-8009-FEB7E99EF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641" y="47134"/>
              <a:ext cx="433070" cy="4330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A2DC9806-8290-F842-8A25-1E26D5ADB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65369" y="75415"/>
              <a:ext cx="337185" cy="3981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Image 26" descr="Apple, company, ios, ipad, iphone, logo, technology icon">
              <a:extLst>
                <a:ext uri="{FF2B5EF4-FFF2-40B4-BE49-F238E27FC236}">
                  <a16:creationId xmlns:a16="http://schemas.microsoft.com/office/drawing/2014/main" id="{DBEE86CD-DB5A-1D42-B2F6-A2B7A5D8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282" y="0"/>
              <a:ext cx="504190" cy="5041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E22C5F1-C36F-7744-ADF9-C48869B19621}"/>
              </a:ext>
            </a:extLst>
          </p:cNvPr>
          <p:cNvSpPr txBox="1"/>
          <p:nvPr/>
        </p:nvSpPr>
        <p:spPr>
          <a:xfrm>
            <a:off x="103334" y="6390861"/>
            <a:ext cx="1864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15/06/2020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26F7F2-2502-B046-AB41-90743BAE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918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Technologies et API utilisées : API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66DA92-287D-3F4E-9457-470B008882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907" y="2062107"/>
            <a:ext cx="3952461" cy="273378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636020F-6237-834C-9A8B-9658D6E83F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0634" y="2108358"/>
            <a:ext cx="2687535" cy="2687535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E37BB98-B4D3-5741-8B93-66A2251C8CCC}"/>
              </a:ext>
            </a:extLst>
          </p:cNvPr>
          <p:cNvSpPr txBox="1"/>
          <p:nvPr/>
        </p:nvSpPr>
        <p:spPr>
          <a:xfrm>
            <a:off x="1262270" y="4874516"/>
            <a:ext cx="282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ubik" pitchFamily="2" charset="-79"/>
                <a:cs typeface="Rubik" pitchFamily="2" charset="-79"/>
              </a:rPr>
              <a:t>Base de données et API de produits alimentaires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2D35F07-E2C4-D842-BD80-7B51C9135F27}"/>
              </a:ext>
            </a:extLst>
          </p:cNvPr>
          <p:cNvSpPr txBox="1"/>
          <p:nvPr/>
        </p:nvSpPr>
        <p:spPr>
          <a:xfrm>
            <a:off x="7323044" y="4874516"/>
            <a:ext cx="2822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Rubik" pitchFamily="2" charset="-79"/>
                <a:cs typeface="Rubik" pitchFamily="2" charset="-79"/>
              </a:rPr>
              <a:t>API génératrice de code-barres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95F75CF6-100B-4B4A-AC56-58415E7F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65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Architecture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49CF069-47BF-BB4B-AE73-E9951810FBD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1" y="2572577"/>
            <a:ext cx="11461075" cy="2059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E48A46B8-1046-5644-BF1C-AD5830A21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32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</a:t>
            </a:r>
            <a:r>
              <a:rPr lang="fr-FR" sz="2000" dirty="0" err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cart</a:t>
            </a:r>
            <a:endParaRPr lang="fr-FR" sz="2000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3D651F8-2ABE-A446-8F36-A7E572BF2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63" y="624292"/>
            <a:ext cx="3355047" cy="60107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535808C-58C8-9E4C-B4D6-830324F1D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DABDE23-2799-624A-B0B3-0D0909A7A8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16494" y="858581"/>
            <a:ext cx="1071374" cy="1071374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15F18D29-6438-244D-A3FB-517CBBF8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12</a:t>
            </a:fld>
            <a:endParaRPr lang="fr-FR"/>
          </a:p>
        </p:txBody>
      </p:sp>
      <p:sp>
        <p:nvSpPr>
          <p:cNvPr id="13" name="Zone de texte 13">
            <a:extLst>
              <a:ext uri="{FF2B5EF4-FFF2-40B4-BE49-F238E27FC236}">
                <a16:creationId xmlns:a16="http://schemas.microsoft.com/office/drawing/2014/main" id="{0CC85CDB-5A3C-7041-91A0-85202AA7A68C}"/>
              </a:ext>
            </a:extLst>
          </p:cNvPr>
          <p:cNvSpPr txBox="1"/>
          <p:nvPr/>
        </p:nvSpPr>
        <p:spPr>
          <a:xfrm>
            <a:off x="4349453" y="858581"/>
            <a:ext cx="6362909" cy="4667481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aproduct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b="1" dirty="0" err="1">
                <a:effectLst/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product_name</a:t>
            </a:r>
            <a:r>
              <a:rPr lang="fr-FR" sz="1200" b="1" dirty="0">
                <a:effectLst/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fr-FR" sz="1200" dirty="0">
                <a:effectLst/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"Nutella"</a:t>
            </a:r>
            <a:endParaRPr lang="fr-FR" sz="1200" dirty="0">
              <a:effectLst/>
              <a:highlight>
                <a:srgbClr val="F54335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brands: ["</a:t>
            </a: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ferrero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"</a:t>
            </a: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nutella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"]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categories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"Petit-</a:t>
            </a: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déjeuners,Produits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à </a:t>
            </a: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tartiner,Produits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à tartiner </a:t>
            </a: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sucrés,Pâtes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à </a:t>
            </a: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tartiner,Pâtes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à tartiner aux </a:t>
            </a: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noisettes,Pâtes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à tartiner au </a:t>
            </a: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chocolat,Pâtes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à tartiner aux noisettes et au cacao"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b="1" dirty="0">
                <a:effectLst/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co2</a:t>
            </a:r>
            <a:r>
              <a:rPr lang="fr-FR" sz="1200" dirty="0">
                <a:effectLst/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"33.8"</a:t>
            </a:r>
            <a:endParaRPr lang="fr-FR" sz="1200" dirty="0">
              <a:effectLst/>
              <a:highlight>
                <a:srgbClr val="F54335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b="1" dirty="0">
                <a:effectLst/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code: </a:t>
            </a:r>
            <a:r>
              <a:rPr lang="fr-FR" sz="1200" dirty="0">
                <a:effectLst/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"3017620422003"</a:t>
            </a:r>
            <a:endParaRPr lang="fr-FR" sz="1200" dirty="0">
              <a:effectLst/>
              <a:highlight>
                <a:srgbClr val="F54335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energy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2255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generic_name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"Pâte à tartiner aux noisettes et au cacao"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en-US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image_front_thumb_url</a:t>
            </a:r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"https://</a:t>
            </a:r>
            <a:r>
              <a:rPr lang="en-US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static.openfoodfacts.org</a:t>
            </a:r>
            <a:r>
              <a:rPr lang="en-US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/images/products/301/762/042/2003/front_fr.168.100.jpg"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nutriscore_score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26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nutriscore_tag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"e"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origins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[]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plg_list</a:t>
            </a: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[6.3, 61.8, 113.8]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b="1" dirty="0" err="1">
                <a:effectLst/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quantity</a:t>
            </a:r>
            <a:r>
              <a:rPr lang="fr-FR" sz="1200" dirty="0">
                <a:effectLst/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1</a:t>
            </a:r>
            <a:endParaRPr lang="fr-FR" sz="1200" dirty="0">
              <a:effectLst/>
              <a:highlight>
                <a:srgbClr val="F54335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>
              <a:spcBef>
                <a:spcPts val="500"/>
              </a:spcBef>
            </a:pP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67858712-1404-154E-BE88-386F5DA35E82}"/>
              </a:ext>
            </a:extLst>
          </p:cNvPr>
          <p:cNvGrpSpPr/>
          <p:nvPr/>
        </p:nvGrpSpPr>
        <p:grpSpPr>
          <a:xfrm>
            <a:off x="3942804" y="5780811"/>
            <a:ext cx="3536569" cy="909784"/>
            <a:chOff x="4348201" y="5737139"/>
            <a:chExt cx="3536569" cy="90978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F33CC1D8-3A94-5648-8A38-0542D79D8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48201" y="5737139"/>
              <a:ext cx="909784" cy="90978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E504CAF-CE54-C549-9A55-6614AE533551}"/>
                </a:ext>
              </a:extLst>
            </p:cNvPr>
            <p:cNvSpPr txBox="1"/>
            <p:nvPr/>
          </p:nvSpPr>
          <p:spPr>
            <a:xfrm>
              <a:off x="5132700" y="6226765"/>
              <a:ext cx="2752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atin typeface="Rubik" pitchFamily="2" charset="-79"/>
                  <a:cs typeface="Rubik" pitchFamily="2" charset="-79"/>
                </a:rPr>
                <a:t>cartCookie</a:t>
              </a:r>
              <a:endParaRPr lang="fr-FR" dirty="0">
                <a:latin typeface="Rubik" pitchFamily="2" charset="-79"/>
                <a:cs typeface="Rubik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723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</a:t>
            </a:r>
            <a:r>
              <a:rPr lang="fr-FR" sz="2000" dirty="0" err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search</a:t>
            </a:r>
            <a:endParaRPr lang="fr-FR" sz="2000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2D557BE-BC7E-ED44-8DFD-B3E14D224E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5563" y="624292"/>
            <a:ext cx="3355046" cy="601071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931CA3B-8030-9A43-860F-9939D4493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8477" y="745253"/>
            <a:ext cx="924790" cy="924790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866B691-C2BD-D740-90C9-376DD8E76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13</a:t>
            </a:fld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0EA34B6-C7D4-B54C-B659-F4C1EFB23628}"/>
              </a:ext>
            </a:extLst>
          </p:cNvPr>
          <p:cNvGrpSpPr/>
          <p:nvPr/>
        </p:nvGrpSpPr>
        <p:grpSpPr>
          <a:xfrm>
            <a:off x="3939329" y="1476015"/>
            <a:ext cx="6421002" cy="1734979"/>
            <a:chOff x="3939329" y="1207648"/>
            <a:chExt cx="6421002" cy="173497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10DFAE-A0EA-634A-B9ED-ED46912ECC47}"/>
                </a:ext>
              </a:extLst>
            </p:cNvPr>
            <p:cNvSpPr/>
            <p:nvPr/>
          </p:nvSpPr>
          <p:spPr>
            <a:xfrm>
              <a:off x="3939329" y="1742298"/>
              <a:ext cx="642100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fr-FR" dirty="0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"https://</a:t>
              </a:r>
              <a:r>
                <a:rPr lang="fr-FR" dirty="0" err="1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fr.openfoodfacts.org</a:t>
              </a:r>
              <a:r>
                <a:rPr lang="fr-FR" dirty="0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r>
                <a:rPr lang="fr-FR" dirty="0" err="1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cgi</a:t>
              </a:r>
              <a:r>
                <a:rPr lang="fr-FR" dirty="0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/</a:t>
              </a:r>
              <a:r>
                <a:rPr lang="fr-FR" dirty="0" err="1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search.pl?search_terms</a:t>
              </a:r>
              <a:r>
                <a:rPr lang="fr-FR" dirty="0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=</a:t>
              </a:r>
              <a:r>
                <a:rPr lang="fr-FR" dirty="0">
                  <a:highlight>
                    <a:srgbClr val="FF0000"/>
                  </a:highlight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[</a:t>
              </a:r>
              <a:r>
                <a:rPr lang="fr-FR" dirty="0" err="1">
                  <a:highlight>
                    <a:srgbClr val="FF0000"/>
                  </a:highlight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query</a:t>
              </a:r>
              <a:r>
                <a:rPr lang="fr-FR" dirty="0">
                  <a:highlight>
                    <a:srgbClr val="FF0000"/>
                  </a:highlight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]</a:t>
              </a:r>
              <a:r>
                <a:rPr lang="fr-FR" dirty="0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&amp;</a:t>
              </a:r>
              <a:r>
                <a:rPr lang="fr-FR" b="1" dirty="0" err="1">
                  <a:highlight>
                    <a:srgbClr val="F54335"/>
                  </a:highlight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search_simple</a:t>
              </a:r>
              <a:r>
                <a:rPr lang="fr-FR" b="1" dirty="0">
                  <a:highlight>
                    <a:srgbClr val="F54335"/>
                  </a:highlight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=1 </a:t>
              </a:r>
            </a:p>
            <a:p>
              <a:pPr>
                <a:spcAft>
                  <a:spcPts val="0"/>
                </a:spcAft>
              </a:pPr>
              <a:r>
                <a:rPr lang="fr-FR" dirty="0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&amp;action=</a:t>
              </a:r>
              <a:r>
                <a:rPr lang="fr-FR" dirty="0" err="1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process</a:t>
              </a:r>
              <a:endParaRPr lang="fr-FR" dirty="0"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</a:pPr>
              <a:r>
                <a:rPr lang="fr-FR" dirty="0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&amp;</a:t>
              </a:r>
              <a:r>
                <a:rPr lang="fr-FR" b="1" dirty="0" err="1">
                  <a:highlight>
                    <a:srgbClr val="F54335"/>
                  </a:highlight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json</a:t>
              </a:r>
              <a:r>
                <a:rPr lang="fr-FR" b="1" dirty="0">
                  <a:highlight>
                    <a:srgbClr val="F54335"/>
                  </a:highlight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=1</a:t>
              </a:r>
              <a:r>
                <a:rPr lang="fr-FR" dirty="0">
                  <a:latin typeface="Optima" panose="02000503060000020004" pitchFamily="2" charset="0"/>
                  <a:ea typeface="Calibri" panose="020F0502020204030204" pitchFamily="34" charset="0"/>
                  <a:cs typeface="Times New Roman" panose="02020603050405020304" pitchFamily="18" charset="0"/>
                </a:rPr>
                <a:t>"</a:t>
              </a:r>
              <a:endPara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0442DE7-A271-6446-989B-8BBFE4E8742A}"/>
                </a:ext>
              </a:extLst>
            </p:cNvPr>
            <p:cNvSpPr txBox="1"/>
            <p:nvPr/>
          </p:nvSpPr>
          <p:spPr>
            <a:xfrm>
              <a:off x="3939329" y="1207648"/>
              <a:ext cx="6023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Rubik Medium" pitchFamily="2" charset="-79"/>
                  <a:cs typeface="Rubik Medium" pitchFamily="2" charset="-79"/>
                </a:rPr>
                <a:t>Requête HTTP GET : recherche par mots-clés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634D27D-7FC1-FE4E-858B-F65BD9E92BEE}"/>
              </a:ext>
            </a:extLst>
          </p:cNvPr>
          <p:cNvGrpSpPr/>
          <p:nvPr/>
        </p:nvGrpSpPr>
        <p:grpSpPr>
          <a:xfrm>
            <a:off x="3939329" y="4090014"/>
            <a:ext cx="6448425" cy="761726"/>
            <a:chOff x="3911905" y="3237254"/>
            <a:chExt cx="6448425" cy="76172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C55F176-44B7-194D-98D4-6A4976FFE6E1}"/>
                </a:ext>
              </a:extLst>
            </p:cNvPr>
            <p:cNvSpPr txBox="1"/>
            <p:nvPr/>
          </p:nvSpPr>
          <p:spPr>
            <a:xfrm>
              <a:off x="3911905" y="3629648"/>
              <a:ext cx="6448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 &lt;li </a:t>
              </a:r>
              <a:r>
                <a:rPr lang="fr-FR" b="1" dirty="0" err="1">
                  <a:solidFill>
                    <a:srgbClr val="F54335"/>
                  </a:solidFill>
                </a:rPr>
                <a:t>ng-repeat</a:t>
              </a:r>
              <a:r>
                <a:rPr lang="fr-FR" dirty="0">
                  <a:solidFill>
                    <a:srgbClr val="F54335"/>
                  </a:solidFill>
                </a:rPr>
                <a:t>="</a:t>
              </a:r>
              <a:r>
                <a:rPr lang="fr-FR" dirty="0" err="1">
                  <a:solidFill>
                    <a:srgbClr val="F54335"/>
                  </a:solidFill>
                </a:rPr>
                <a:t>product</a:t>
              </a:r>
              <a:r>
                <a:rPr lang="fr-FR" dirty="0">
                  <a:solidFill>
                    <a:srgbClr val="F54335"/>
                  </a:solidFill>
                </a:rPr>
                <a:t> in </a:t>
              </a:r>
              <a:r>
                <a:rPr lang="fr-FR" dirty="0" err="1">
                  <a:solidFill>
                    <a:srgbClr val="F54335"/>
                  </a:solidFill>
                </a:rPr>
                <a:t>products</a:t>
              </a:r>
              <a:r>
                <a:rPr lang="fr-FR" dirty="0">
                  <a:solidFill>
                    <a:srgbClr val="F54335"/>
                  </a:solidFill>
                </a:rPr>
                <a:t>" </a:t>
              </a:r>
              <a:r>
                <a:rPr lang="fr-FR" dirty="0"/>
                <a:t>class="w3-bar"&gt;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AD66E89-3A17-4E4F-9E5F-67CBBD86090D}"/>
                </a:ext>
              </a:extLst>
            </p:cNvPr>
            <p:cNvSpPr txBox="1"/>
            <p:nvPr/>
          </p:nvSpPr>
          <p:spPr>
            <a:xfrm>
              <a:off x="3942167" y="3237254"/>
              <a:ext cx="3391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Rubik Medium" pitchFamily="2" charset="-79"/>
                  <a:cs typeface="Rubik Medium" pitchFamily="2" charset="-79"/>
                </a:rPr>
                <a:t>Affichage HTML 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40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</a:t>
            </a:r>
            <a:r>
              <a:rPr lang="fr-FR" sz="2000" dirty="0" err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search</a:t>
            </a:r>
            <a:endParaRPr lang="fr-FR" sz="2000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2D557BE-BC7E-ED44-8DFD-B3E14D224E1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5563" y="624292"/>
            <a:ext cx="3355046" cy="60107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7960D48-27AC-D546-82B5-40E094155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8477" y="745253"/>
            <a:ext cx="924790" cy="924790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162FB9D6-BCC4-4542-80E2-75F95D8D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14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5942C-4E11-024D-9A4D-B6F7F38C64BA}"/>
              </a:ext>
            </a:extLst>
          </p:cNvPr>
          <p:cNvSpPr/>
          <p:nvPr/>
        </p:nvSpPr>
        <p:spPr>
          <a:xfrm>
            <a:off x="3942804" y="2212703"/>
            <a:ext cx="74109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https://fr.openfoodfacts.org/cgi/search.pl?action=process</a:t>
            </a:r>
            <a:r>
              <a:rPr lang="en-US" dirty="0"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&amp;tagtype_0=categories</a:t>
            </a:r>
          </a:p>
          <a:p>
            <a:pPr>
              <a:spcAft>
                <a:spcPts val="0"/>
              </a:spcAft>
            </a:pPr>
            <a:r>
              <a:rPr lang="en-US" dirty="0"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&amp;tag_contains_0=contains</a:t>
            </a:r>
          </a:p>
          <a:p>
            <a:pPr>
              <a:spcAft>
                <a:spcPts val="0"/>
              </a:spcAft>
            </a:pPr>
            <a:r>
              <a:rPr lang="en-US" dirty="0"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&amp;tag_0="+ </a:t>
            </a:r>
            <a:r>
              <a:rPr lang="en-US" dirty="0" err="1">
                <a:highlight>
                  <a:srgbClr val="009788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acategorie</a:t>
            </a:r>
            <a:r>
              <a:rPr lang="en-US" dirty="0">
                <a:highlight>
                  <a:srgbClr val="F54335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+"</a:t>
            </a:r>
          </a:p>
          <a:p>
            <a:pPr>
              <a:spcAft>
                <a:spcPts val="0"/>
              </a:spcAft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&amp;json=true"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7753EA0-FF9B-1E43-A343-B98E40EAD86F}"/>
              </a:ext>
            </a:extLst>
          </p:cNvPr>
          <p:cNvSpPr txBox="1"/>
          <p:nvPr/>
        </p:nvSpPr>
        <p:spPr>
          <a:xfrm>
            <a:off x="3942804" y="1732625"/>
            <a:ext cx="555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ubik Medium" pitchFamily="2" charset="-79"/>
                <a:cs typeface="Rubik Medium" pitchFamily="2" charset="-79"/>
              </a:rPr>
              <a:t>Requête HTTP GET : proposition d’alternatives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8D3625C-6495-E844-B8B9-E6C57B6AA11D}"/>
              </a:ext>
            </a:extLst>
          </p:cNvPr>
          <p:cNvGrpSpPr/>
          <p:nvPr/>
        </p:nvGrpSpPr>
        <p:grpSpPr>
          <a:xfrm>
            <a:off x="6095999" y="5584821"/>
            <a:ext cx="3536569" cy="909784"/>
            <a:chOff x="4348201" y="5737139"/>
            <a:chExt cx="3536569" cy="909784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0D026BE-92B8-D54E-A4F1-C932EC215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48201" y="5737139"/>
              <a:ext cx="909784" cy="90978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6578C0E-E3A1-F947-B10F-0B40C7ED2880}"/>
                </a:ext>
              </a:extLst>
            </p:cNvPr>
            <p:cNvSpPr txBox="1"/>
            <p:nvPr/>
          </p:nvSpPr>
          <p:spPr>
            <a:xfrm>
              <a:off x="5132700" y="6226765"/>
              <a:ext cx="2752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atin typeface="Rubik" pitchFamily="2" charset="-79"/>
                  <a:cs typeface="Rubik" pitchFamily="2" charset="-79"/>
                </a:rPr>
                <a:t>favCookie</a:t>
              </a:r>
              <a:endParaRPr lang="fr-FR" dirty="0">
                <a:latin typeface="Rubik" pitchFamily="2" charset="-79"/>
                <a:cs typeface="Rubik" pitchFamily="2" charset="-79"/>
              </a:endParaRP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FCB8226E-DD6F-BE47-8B36-982E561FDC5D}"/>
              </a:ext>
            </a:extLst>
          </p:cNvPr>
          <p:cNvGrpSpPr/>
          <p:nvPr/>
        </p:nvGrpSpPr>
        <p:grpSpPr>
          <a:xfrm>
            <a:off x="3665936" y="5584821"/>
            <a:ext cx="3536569" cy="909784"/>
            <a:chOff x="4348201" y="5737139"/>
            <a:chExt cx="3536569" cy="909784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FAA167A0-ECF5-B14E-99CA-C51E82153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48201" y="5737139"/>
              <a:ext cx="909784" cy="909784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F73EEA10-EA73-0B4A-8412-A5E60EC200A6}"/>
                </a:ext>
              </a:extLst>
            </p:cNvPr>
            <p:cNvSpPr txBox="1"/>
            <p:nvPr/>
          </p:nvSpPr>
          <p:spPr>
            <a:xfrm>
              <a:off x="5132700" y="6226765"/>
              <a:ext cx="2752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atin typeface="Rubik" pitchFamily="2" charset="-79"/>
                  <a:cs typeface="Rubik" pitchFamily="2" charset="-79"/>
                </a:rPr>
                <a:t>cartCookie</a:t>
              </a:r>
              <a:endParaRPr lang="fr-FR" dirty="0">
                <a:latin typeface="Rubik" pitchFamily="2" charset="-79"/>
                <a:cs typeface="Rubik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522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scan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9BE454-05EB-8544-9619-DC0D9F49880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5563" y="624292"/>
            <a:ext cx="3355046" cy="601071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966180B-45A8-6C4B-A230-C5EC84AB8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5026" y="451939"/>
            <a:ext cx="1396157" cy="1396157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7A1787F0-977E-E540-BE53-1F26B6F8C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15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B12F539-5E8B-2C4A-8C7A-A0611508A7DE}"/>
              </a:ext>
            </a:extLst>
          </p:cNvPr>
          <p:cNvSpPr txBox="1"/>
          <p:nvPr/>
        </p:nvSpPr>
        <p:spPr>
          <a:xfrm>
            <a:off x="4333875" y="1609725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ubik Medium" pitchFamily="2" charset="-79"/>
                <a:cs typeface="Rubik Medium" pitchFamily="2" charset="-79"/>
              </a:rPr>
              <a:t>Rattrapage d’erreur de permission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F43429-28EB-744A-8ADC-823C0DA4C01E}"/>
              </a:ext>
            </a:extLst>
          </p:cNvPr>
          <p:cNvSpPr txBox="1"/>
          <p:nvPr/>
        </p:nvSpPr>
        <p:spPr>
          <a:xfrm>
            <a:off x="4333874" y="2809205"/>
            <a:ext cx="65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ubik Medium" pitchFamily="2" charset="-79"/>
                <a:cs typeface="Rubik Medium" pitchFamily="2" charset="-79"/>
              </a:rPr>
              <a:t>Utilisation de </a:t>
            </a:r>
            <a:r>
              <a:rPr lang="fr-FR" dirty="0" err="1">
                <a:latin typeface="Rubik Medium" pitchFamily="2" charset="-79"/>
                <a:cs typeface="Rubik Medium" pitchFamily="2" charset="-79"/>
              </a:rPr>
              <a:t>QuaggaJS</a:t>
            </a:r>
            <a:r>
              <a:rPr lang="fr-FR" dirty="0">
                <a:latin typeface="Rubik Medium" pitchFamily="2" charset="-79"/>
                <a:cs typeface="Rubik Medium" pitchFamily="2" charset="-79"/>
              </a:rPr>
              <a:t> : pour le scan de code-barres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5A354BE-65CC-E141-995D-3910696C2A9A}"/>
              </a:ext>
            </a:extLst>
          </p:cNvPr>
          <p:cNvSpPr txBox="1"/>
          <p:nvPr/>
        </p:nvSpPr>
        <p:spPr>
          <a:xfrm>
            <a:off x="4333874" y="4008685"/>
            <a:ext cx="555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ubik Medium" pitchFamily="2" charset="-79"/>
                <a:cs typeface="Rubik Medium" pitchFamily="2" charset="-79"/>
              </a:rPr>
              <a:t>Requête HTTP GET : recherche par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3FF784-DF4D-544C-8F7D-B4FC2FA80093}"/>
              </a:ext>
            </a:extLst>
          </p:cNvPr>
          <p:cNvSpPr/>
          <p:nvPr/>
        </p:nvSpPr>
        <p:spPr>
          <a:xfrm>
            <a:off x="4333874" y="4569561"/>
            <a:ext cx="6119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"https://</a:t>
            </a:r>
            <a:r>
              <a:rPr lang="fr-FR" dirty="0" err="1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world.openfoodfacts.org</a:t>
            </a:r>
            <a:r>
              <a:rPr lang="fr-FR" dirty="0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/api/v0/</a:t>
            </a:r>
            <a:r>
              <a:rPr lang="fr-FR" dirty="0" err="1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fr-FR" dirty="0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fr-FR" dirty="0">
                <a:solidFill>
                  <a:srgbClr val="000000"/>
                </a:solidFill>
                <a:highlight>
                  <a:srgbClr val="F54335"/>
                </a:highlight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[code]</a:t>
            </a:r>
            <a:r>
              <a:rPr lang="fr-FR" dirty="0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fr-FR" dirty="0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861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scan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9BE454-05EB-8544-9619-DC0D9F49880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5563" y="624292"/>
            <a:ext cx="3355046" cy="60107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44337B3-AE42-7A46-BB34-228F5A7A92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5026" y="451939"/>
            <a:ext cx="1396157" cy="1396157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1C8F290D-4C68-354A-9AB3-E73CEF3A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16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154F1D0-FCE7-B549-BDD3-4C8F234F74F9}"/>
              </a:ext>
            </a:extLst>
          </p:cNvPr>
          <p:cNvSpPr txBox="1"/>
          <p:nvPr/>
        </p:nvSpPr>
        <p:spPr>
          <a:xfrm>
            <a:off x="4333875" y="1609725"/>
            <a:ext cx="591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ubik Medium" pitchFamily="2" charset="-79"/>
                <a:cs typeface="Rubik Medium" pitchFamily="2" charset="-79"/>
              </a:rPr>
              <a:t>Rattrapage d’erreur de permission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C2FAB8E-4557-AC4E-BECB-22B3B2E5A16D}"/>
              </a:ext>
            </a:extLst>
          </p:cNvPr>
          <p:cNvSpPr txBox="1"/>
          <p:nvPr/>
        </p:nvSpPr>
        <p:spPr>
          <a:xfrm>
            <a:off x="4333874" y="2809205"/>
            <a:ext cx="651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ubik Medium" pitchFamily="2" charset="-79"/>
                <a:cs typeface="Rubik Medium" pitchFamily="2" charset="-79"/>
              </a:rPr>
              <a:t>Utilisation de </a:t>
            </a:r>
            <a:r>
              <a:rPr lang="fr-FR" dirty="0" err="1">
                <a:latin typeface="Rubik Medium" pitchFamily="2" charset="-79"/>
                <a:cs typeface="Rubik Medium" pitchFamily="2" charset="-79"/>
              </a:rPr>
              <a:t>QuaggaJS</a:t>
            </a:r>
            <a:r>
              <a:rPr lang="fr-FR" dirty="0">
                <a:latin typeface="Rubik Medium" pitchFamily="2" charset="-79"/>
                <a:cs typeface="Rubik Medium" pitchFamily="2" charset="-79"/>
              </a:rPr>
              <a:t> : pour le scan de code-barres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4926216-39FD-1B4C-B01C-1CB39E2CE0EC}"/>
              </a:ext>
            </a:extLst>
          </p:cNvPr>
          <p:cNvSpPr txBox="1"/>
          <p:nvPr/>
        </p:nvSpPr>
        <p:spPr>
          <a:xfrm>
            <a:off x="4333874" y="4008685"/>
            <a:ext cx="5553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Rubik Medium" pitchFamily="2" charset="-79"/>
                <a:cs typeface="Rubik Medium" pitchFamily="2" charset="-79"/>
              </a:rPr>
              <a:t>Requête HTTP GET : recherche par code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4082E4-89CE-744E-A217-1A4BC3979811}"/>
              </a:ext>
            </a:extLst>
          </p:cNvPr>
          <p:cNvSpPr/>
          <p:nvPr/>
        </p:nvSpPr>
        <p:spPr>
          <a:xfrm>
            <a:off x="4333874" y="4569561"/>
            <a:ext cx="6119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"https://</a:t>
            </a:r>
            <a:r>
              <a:rPr lang="fr-FR" dirty="0" err="1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world.openfoodfacts.org</a:t>
            </a:r>
            <a:r>
              <a:rPr lang="fr-FR" dirty="0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/api/v0/</a:t>
            </a:r>
            <a:r>
              <a:rPr lang="fr-FR" dirty="0" err="1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product</a:t>
            </a:r>
            <a:r>
              <a:rPr lang="fr-FR" dirty="0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fr-FR" dirty="0">
                <a:solidFill>
                  <a:srgbClr val="000000"/>
                </a:solidFill>
                <a:highlight>
                  <a:srgbClr val="F54335"/>
                </a:highlight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[code]</a:t>
            </a:r>
            <a:r>
              <a:rPr lang="fr-FR" dirty="0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fr-FR" dirty="0" err="1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fr-FR" dirty="0">
                <a:solidFill>
                  <a:srgbClr val="000000"/>
                </a:solidFill>
                <a:latin typeface="Optima" panose="0200050306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endParaRPr lang="fr-F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113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</a:t>
            </a:r>
            <a:r>
              <a:rPr lang="fr-FR" sz="2000" dirty="0" err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advice</a:t>
            </a:r>
            <a:endParaRPr lang="fr-FR" sz="2000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3BCEBBF-AF94-CE49-87B2-91970207F4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5563" y="624292"/>
            <a:ext cx="3355046" cy="6010712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83331AF2-CE68-7342-BCD9-D73B0BBDB0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1293" y="803811"/>
            <a:ext cx="1044285" cy="1044285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CDA1CE9F-D71D-0A47-9A0B-152853F7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17</a:t>
            </a:fld>
            <a:endParaRPr lang="fr-FR"/>
          </a:p>
        </p:txBody>
      </p:sp>
      <p:sp>
        <p:nvSpPr>
          <p:cNvPr id="11" name="Zone de texte 21">
            <a:extLst>
              <a:ext uri="{FF2B5EF4-FFF2-40B4-BE49-F238E27FC236}">
                <a16:creationId xmlns:a16="http://schemas.microsoft.com/office/drawing/2014/main" id="{AA703F32-1A67-F54F-A515-1A85716234BF}"/>
              </a:ext>
            </a:extLst>
          </p:cNvPr>
          <p:cNvSpPr txBox="1"/>
          <p:nvPr/>
        </p:nvSpPr>
        <p:spPr>
          <a:xfrm>
            <a:off x="6869417" y="1382395"/>
            <a:ext cx="3910013" cy="497395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loseweight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{proportion : [0.15,0.4,0.45],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// entre 16 et 40 ans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adult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{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energyHF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[2350,1900]},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// plus de 40 ans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old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{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energyHF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[2200,1750]}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},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healthy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{proportion : [0.15,0.375,0.475],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// entre 16 et 40 ans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adult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{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energyHF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[2650,2150]},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// plus de 40 ans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old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{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energyHF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[2450,2000]}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},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gainweight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{proportion : [0.2,0.3,0.5],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// entre 16 et 40 ans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adult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{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energyHF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[3250,2500]},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// plus de 40 ans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old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: {</a:t>
            </a:r>
            <a:r>
              <a:rPr lang="fr-FR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energyHF</a:t>
            </a: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[3050,2350]}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}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fr-F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Zone de texte 21">
            <a:extLst>
              <a:ext uri="{FF2B5EF4-FFF2-40B4-BE49-F238E27FC236}">
                <a16:creationId xmlns:a16="http://schemas.microsoft.com/office/drawing/2014/main" id="{601DE7EF-C112-4749-A870-05728DDF3192}"/>
              </a:ext>
            </a:extLst>
          </p:cNvPr>
          <p:cNvSpPr txBox="1"/>
          <p:nvPr/>
        </p:nvSpPr>
        <p:spPr>
          <a:xfrm>
            <a:off x="3942804" y="1382395"/>
            <a:ext cx="2445391" cy="1589404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user ={</a:t>
            </a:r>
          </a:p>
          <a:p>
            <a:pPr lvl="1">
              <a:spcBef>
                <a:spcPts val="500"/>
              </a:spcBef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profile:"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healthy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",</a:t>
            </a:r>
          </a:p>
          <a:p>
            <a:pPr lvl="1">
              <a:spcBef>
                <a:spcPts val="500"/>
              </a:spcBef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gender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0,</a:t>
            </a:r>
          </a:p>
          <a:p>
            <a:pPr lvl="1">
              <a:spcBef>
                <a:spcPts val="500"/>
              </a:spcBef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age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22,</a:t>
            </a:r>
          </a:p>
          <a:p>
            <a:pPr lvl="1">
              <a:spcBef>
                <a:spcPts val="500"/>
              </a:spcBef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surname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"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Nordine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»</a:t>
            </a:r>
          </a:p>
          <a:p>
            <a:pPr lvl="1">
              <a:spcBef>
                <a:spcPts val="500"/>
              </a:spcBef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</a:t>
            </a:r>
            <a:endParaRPr lang="fr-F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F568F0A0-7084-1F44-9CF8-2DAF0ADDE78A}"/>
              </a:ext>
            </a:extLst>
          </p:cNvPr>
          <p:cNvGrpSpPr/>
          <p:nvPr/>
        </p:nvGrpSpPr>
        <p:grpSpPr>
          <a:xfrm>
            <a:off x="3645522" y="2767732"/>
            <a:ext cx="3536569" cy="909784"/>
            <a:chOff x="4348201" y="5737139"/>
            <a:chExt cx="3536569" cy="909784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4E5BD586-B3A8-1D45-8DBC-F1EFFF4F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48201" y="5737139"/>
              <a:ext cx="909784" cy="90978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5BAFF7D-304D-144D-8378-8E3813091908}"/>
                </a:ext>
              </a:extLst>
            </p:cNvPr>
            <p:cNvSpPr txBox="1"/>
            <p:nvPr/>
          </p:nvSpPr>
          <p:spPr>
            <a:xfrm>
              <a:off x="5132700" y="6226765"/>
              <a:ext cx="2752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atin typeface="Rubik" pitchFamily="2" charset="-79"/>
                  <a:cs typeface="Rubik" pitchFamily="2" charset="-79"/>
                </a:rPr>
                <a:t>userCookie</a:t>
              </a:r>
              <a:endParaRPr lang="fr-FR" dirty="0">
                <a:latin typeface="Rubik" pitchFamily="2" charset="-79"/>
                <a:cs typeface="Rubik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341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</a:t>
            </a:r>
            <a:r>
              <a:rPr lang="fr-FR" sz="2000" dirty="0" err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advice</a:t>
            </a:r>
            <a:endParaRPr lang="fr-FR" sz="2000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3BCEBBF-AF94-CE49-87B2-91970207F4B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5563" y="624292"/>
            <a:ext cx="3355046" cy="601071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F4E6B3C-B746-A543-A6B9-C41BEBD67140}"/>
              </a:ext>
            </a:extLst>
          </p:cNvPr>
          <p:cNvSpPr txBox="1"/>
          <p:nvPr/>
        </p:nvSpPr>
        <p:spPr>
          <a:xfrm>
            <a:off x="3942804" y="1097211"/>
            <a:ext cx="7826929" cy="3217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fr-FR" sz="2400" dirty="0">
                <a:latin typeface="Rubik Medium" pitchFamily="2" charset="-79"/>
                <a:cs typeface="Rubik Medium" pitchFamily="2" charset="-79"/>
              </a:rPr>
              <a:t>Comparaison intuitive de sa diététique</a:t>
            </a:r>
          </a:p>
          <a:p>
            <a:pPr>
              <a:lnSpc>
                <a:spcPct val="300000"/>
              </a:lnSpc>
            </a:pPr>
            <a:r>
              <a:rPr lang="fr-FR" sz="2400" dirty="0">
                <a:latin typeface="Rubik Medium" pitchFamily="2" charset="-79"/>
                <a:cs typeface="Rubik Medium" pitchFamily="2" charset="-79"/>
              </a:rPr>
              <a:t>Suivi de son apport calorique</a:t>
            </a:r>
          </a:p>
          <a:p>
            <a:pPr>
              <a:lnSpc>
                <a:spcPct val="300000"/>
              </a:lnSpc>
            </a:pPr>
            <a:r>
              <a:rPr lang="fr-FR" sz="2400" dirty="0">
                <a:latin typeface="Rubik Medium" pitchFamily="2" charset="-79"/>
                <a:cs typeface="Rubik Medium" pitchFamily="2" charset="-79"/>
              </a:rPr>
              <a:t>Conseils d’articles personnalisés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8D82E916-0F5F-0640-944B-F16ED5090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71293" y="803811"/>
            <a:ext cx="1044285" cy="1044285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0F898EBC-A386-8749-9A11-5E5D6F13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18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5E9ED70-00F5-D94B-ADBB-AED1821C8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4969" y="4480669"/>
            <a:ext cx="1065215" cy="9657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3A8DE51-BCDD-B448-B8E2-6DF9D9A8763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4754" y="4381249"/>
            <a:ext cx="1065215" cy="1065215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0C002C5F-4B11-A64F-895C-D2192BBF95FA}"/>
              </a:ext>
            </a:extLst>
          </p:cNvPr>
          <p:cNvGrpSpPr/>
          <p:nvPr/>
        </p:nvGrpSpPr>
        <p:grpSpPr>
          <a:xfrm>
            <a:off x="3665936" y="5584821"/>
            <a:ext cx="3536569" cy="909784"/>
            <a:chOff x="4348201" y="5737139"/>
            <a:chExt cx="3536569" cy="909784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73ECB0AD-9942-F74D-A5F8-30A45F78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8201" y="5737139"/>
              <a:ext cx="909784" cy="909784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D2D4E12-7DB2-6141-B837-DD2AFFF2952C}"/>
                </a:ext>
              </a:extLst>
            </p:cNvPr>
            <p:cNvSpPr txBox="1"/>
            <p:nvPr/>
          </p:nvSpPr>
          <p:spPr>
            <a:xfrm>
              <a:off x="5132700" y="6226765"/>
              <a:ext cx="2752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atin typeface="Rubik" pitchFamily="2" charset="-79"/>
                  <a:cs typeface="Rubik" pitchFamily="2" charset="-79"/>
                </a:rPr>
                <a:t>userCookie</a:t>
              </a:r>
              <a:endParaRPr lang="fr-FR" dirty="0">
                <a:latin typeface="Rubik" pitchFamily="2" charset="-79"/>
                <a:cs typeface="Rubik" pitchFamily="2" charset="-79"/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59BAA75-21D4-1C49-9FC9-73330BD0C6A7}"/>
              </a:ext>
            </a:extLst>
          </p:cNvPr>
          <p:cNvGrpSpPr/>
          <p:nvPr/>
        </p:nvGrpSpPr>
        <p:grpSpPr>
          <a:xfrm>
            <a:off x="6095999" y="5584821"/>
            <a:ext cx="3536569" cy="909784"/>
            <a:chOff x="4348201" y="5737139"/>
            <a:chExt cx="3536569" cy="909784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2DD5D0A-24FD-4B46-823B-203A2ADFF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48201" y="5737139"/>
              <a:ext cx="909784" cy="909784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9B4E45CA-E160-9D4F-9267-CA161ACF6D88}"/>
                </a:ext>
              </a:extLst>
            </p:cNvPr>
            <p:cNvSpPr txBox="1"/>
            <p:nvPr/>
          </p:nvSpPr>
          <p:spPr>
            <a:xfrm>
              <a:off x="5132700" y="6226765"/>
              <a:ext cx="27520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err="1">
                  <a:latin typeface="Rubik" pitchFamily="2" charset="-79"/>
                  <a:cs typeface="Rubik" pitchFamily="2" charset="-79"/>
                </a:rPr>
                <a:t>cartCookie</a:t>
              </a:r>
              <a:endParaRPr lang="fr-FR" dirty="0">
                <a:latin typeface="Rubik" pitchFamily="2" charset="-79"/>
                <a:cs typeface="Rubik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500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settings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C42532-F58E-7249-BA8D-6F926973CC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5563" y="624292"/>
            <a:ext cx="3355046" cy="60107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393A715-1A68-5F4F-8190-8EFB49D4CE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4832" y="775855"/>
            <a:ext cx="1203036" cy="120303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676DE80-9DF2-3944-8DDC-ABCA4D1F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19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245F608-7633-2A45-8A6C-C41F32AC24D2}"/>
              </a:ext>
            </a:extLst>
          </p:cNvPr>
          <p:cNvGrpSpPr/>
          <p:nvPr/>
        </p:nvGrpSpPr>
        <p:grpSpPr>
          <a:xfrm>
            <a:off x="3512172" y="1377373"/>
            <a:ext cx="6736728" cy="909784"/>
            <a:chOff x="3512172" y="1377373"/>
            <a:chExt cx="6736728" cy="909784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E4318C01-4108-1A48-AB7C-83F0DD689772}"/>
                </a:ext>
              </a:extLst>
            </p:cNvPr>
            <p:cNvSpPr txBox="1"/>
            <p:nvPr/>
          </p:nvSpPr>
          <p:spPr>
            <a:xfrm>
              <a:off x="4333875" y="1609725"/>
              <a:ext cx="591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Rubik Medium" pitchFamily="2" charset="-79"/>
                  <a:cs typeface="Rubik Medium" pitchFamily="2" charset="-79"/>
                </a:rPr>
                <a:t>Modification du profil utilisateur</a:t>
              </a:r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70E99D1-163C-7C49-8A76-124F463FACD9}"/>
                </a:ext>
              </a:extLst>
            </p:cNvPr>
            <p:cNvGrpSpPr/>
            <p:nvPr/>
          </p:nvGrpSpPr>
          <p:grpSpPr>
            <a:xfrm>
              <a:off x="3512172" y="1377373"/>
              <a:ext cx="3536569" cy="909784"/>
              <a:chOff x="4348201" y="5737139"/>
              <a:chExt cx="3536569" cy="909784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0F375E02-D472-6041-A476-7BF2134399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8201" y="5737139"/>
                <a:ext cx="909784" cy="909784"/>
              </a:xfrm>
              <a:prstGeom prst="rect">
                <a:avLst/>
              </a:prstGeom>
            </p:spPr>
          </p:pic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8972DB8-004B-BC48-8790-79661B0BE7F3}"/>
                  </a:ext>
                </a:extLst>
              </p:cNvPr>
              <p:cNvSpPr txBox="1"/>
              <p:nvPr/>
            </p:nvSpPr>
            <p:spPr>
              <a:xfrm>
                <a:off x="5132700" y="6226765"/>
                <a:ext cx="2752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>
                    <a:latin typeface="Rubik" pitchFamily="2" charset="-79"/>
                    <a:cs typeface="Rubik" pitchFamily="2" charset="-79"/>
                  </a:rPr>
                  <a:t>userCookie</a:t>
                </a:r>
                <a:endParaRPr lang="fr-FR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614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</a:schemeClr>
            </a:gs>
            <a:gs pos="0">
              <a:srgbClr val="009788"/>
            </a:gs>
            <a:gs pos="100000">
              <a:srgbClr val="16A681">
                <a:alpha val="74000"/>
                <a:lumMod val="82000"/>
                <a:lumOff val="18000"/>
              </a:srgb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que 6">
            <a:extLst>
              <a:ext uri="{FF2B5EF4-FFF2-40B4-BE49-F238E27FC236}">
                <a16:creationId xmlns:a16="http://schemas.microsoft.com/office/drawing/2014/main" id="{674E859C-BF28-2949-AFE6-3DE0B66B2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318" y="166255"/>
            <a:ext cx="1176481" cy="11764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25A92E9-6530-1846-8960-A19AD47015AC}"/>
              </a:ext>
            </a:extLst>
          </p:cNvPr>
          <p:cNvSpPr txBox="1"/>
          <p:nvPr/>
        </p:nvSpPr>
        <p:spPr>
          <a:xfrm>
            <a:off x="1409420" y="252988"/>
            <a:ext cx="8084977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8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Présentation du groupe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AD3ACF1-3D70-8342-8A1C-B05B9F69E843}"/>
              </a:ext>
            </a:extLst>
          </p:cNvPr>
          <p:cNvCxnSpPr>
            <a:cxnSpLocks/>
          </p:cNvCxnSpPr>
          <p:nvPr/>
        </p:nvCxnSpPr>
        <p:spPr>
          <a:xfrm flipV="1">
            <a:off x="1320799" y="1190021"/>
            <a:ext cx="7875753" cy="1"/>
          </a:xfrm>
          <a:prstGeom prst="line">
            <a:avLst/>
          </a:prstGeom>
          <a:ln w="28575" cap="rnd">
            <a:solidFill>
              <a:srgbClr val="F5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5CA61D0-A4B0-A642-8E6D-55963E02E336}"/>
              </a:ext>
            </a:extLst>
          </p:cNvPr>
          <p:cNvGrpSpPr/>
          <p:nvPr/>
        </p:nvGrpSpPr>
        <p:grpSpPr>
          <a:xfrm>
            <a:off x="1320799" y="2142634"/>
            <a:ext cx="9310745" cy="2572731"/>
            <a:chOff x="1320799" y="2409154"/>
            <a:chExt cx="7367752" cy="2035846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1DDBFC1-6B54-3640-AC93-D39164B03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8717" y="2413000"/>
              <a:ext cx="1524000" cy="2032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BE1D415-A591-7E43-8FF1-CCAE3FE98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0799" y="2413000"/>
              <a:ext cx="1524000" cy="2032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5C821AF6-B861-064A-8B99-9A30D5EF8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905" t="34266" r="74712" b="45300"/>
            <a:stretch/>
          </p:blipFill>
          <p:spPr>
            <a:xfrm rot="5400000">
              <a:off x="6913096" y="2660611"/>
              <a:ext cx="2026912" cy="152399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52B02EC7-0749-D94A-93D7-73A43FC5D2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2413" t="3327" r="17833" b="46746"/>
            <a:stretch/>
          </p:blipFill>
          <p:spPr>
            <a:xfrm>
              <a:off x="5216635" y="2409154"/>
              <a:ext cx="1524000" cy="20358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674C01C7-AA2F-144B-AC88-B2B5A1F2A246}"/>
              </a:ext>
            </a:extLst>
          </p:cNvPr>
          <p:cNvSpPr txBox="1"/>
          <p:nvPr/>
        </p:nvSpPr>
        <p:spPr>
          <a:xfrm>
            <a:off x="6244028" y="4908331"/>
            <a:ext cx="1925903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Emilien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VIMONT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377833-B445-8540-B031-976D68353D58}"/>
              </a:ext>
            </a:extLst>
          </p:cNvPr>
          <p:cNvSpPr txBox="1"/>
          <p:nvPr/>
        </p:nvSpPr>
        <p:spPr>
          <a:xfrm>
            <a:off x="3782413" y="4908331"/>
            <a:ext cx="1925903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Armand</a:t>
            </a:r>
          </a:p>
          <a:p>
            <a:pPr algn="ctr"/>
            <a:r>
              <a:rPr lang="fr-FR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ROBERGE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06403A5-5419-9840-80E7-46EA5C44278F}"/>
              </a:ext>
            </a:extLst>
          </p:cNvPr>
          <p:cNvSpPr txBox="1"/>
          <p:nvPr/>
        </p:nvSpPr>
        <p:spPr>
          <a:xfrm>
            <a:off x="1483138" y="4908331"/>
            <a:ext cx="1925903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Theophane</a:t>
            </a:r>
            <a:endParaRPr lang="fr-FR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DENEUFVE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87259C1C-7C20-0F4D-B351-1421E6470116}"/>
              </a:ext>
            </a:extLst>
          </p:cNvPr>
          <p:cNvSpPr txBox="1"/>
          <p:nvPr/>
        </p:nvSpPr>
        <p:spPr>
          <a:xfrm>
            <a:off x="8705641" y="4896792"/>
            <a:ext cx="1925903" cy="64633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Nordine</a:t>
            </a:r>
            <a:endParaRPr lang="fr-FR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  <a:p>
            <a:pPr algn="ctr"/>
            <a:r>
              <a:rPr lang="fr-FR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MARIE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6CBE1A8-7149-6B45-92C2-03ABCD885990}"/>
              </a:ext>
            </a:extLst>
          </p:cNvPr>
          <p:cNvSpPr txBox="1"/>
          <p:nvPr/>
        </p:nvSpPr>
        <p:spPr>
          <a:xfrm>
            <a:off x="3325182" y="6052428"/>
            <a:ext cx="5541636" cy="52322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Encadré par Daniel RANC</a:t>
            </a:r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7D307916-5E4D-FA49-B0AD-D7D57FD38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0579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settings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C42532-F58E-7249-BA8D-6F926973CC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5563" y="624292"/>
            <a:ext cx="3355046" cy="60107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C4C3FF2-3C35-6645-A425-C97D94E72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4832" y="775855"/>
            <a:ext cx="1203036" cy="1203036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5DC53B8E-05B4-284B-BACE-ED8242E98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20</a:t>
            </a:fld>
            <a:endParaRPr lang="fr-FR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CA53DA6-06D8-674D-882D-37EB11E42EF1}"/>
              </a:ext>
            </a:extLst>
          </p:cNvPr>
          <p:cNvGrpSpPr/>
          <p:nvPr/>
        </p:nvGrpSpPr>
        <p:grpSpPr>
          <a:xfrm>
            <a:off x="3512172" y="1377373"/>
            <a:ext cx="6736728" cy="909784"/>
            <a:chOff x="3512172" y="1377373"/>
            <a:chExt cx="6736728" cy="909784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F88F8F6-EEFA-544A-B924-CE8AE706E4B3}"/>
                </a:ext>
              </a:extLst>
            </p:cNvPr>
            <p:cNvSpPr txBox="1"/>
            <p:nvPr/>
          </p:nvSpPr>
          <p:spPr>
            <a:xfrm>
              <a:off x="4333875" y="1609725"/>
              <a:ext cx="591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Rubik Medium" pitchFamily="2" charset="-79"/>
                  <a:cs typeface="Rubik Medium" pitchFamily="2" charset="-79"/>
                </a:rPr>
                <a:t>Modification du profil utilisateur</a:t>
              </a:r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85E3C974-1AE4-C143-B329-E6BD811B7929}"/>
                </a:ext>
              </a:extLst>
            </p:cNvPr>
            <p:cNvGrpSpPr/>
            <p:nvPr/>
          </p:nvGrpSpPr>
          <p:grpSpPr>
            <a:xfrm>
              <a:off x="3512172" y="1377373"/>
              <a:ext cx="3536569" cy="909784"/>
              <a:chOff x="4348201" y="5737139"/>
              <a:chExt cx="3536569" cy="909784"/>
            </a:xfrm>
          </p:grpSpPr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2D0C1D7A-FAB9-B348-A0A1-B8F8CF598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8201" y="5737139"/>
                <a:ext cx="909784" cy="909784"/>
              </a:xfrm>
              <a:prstGeom prst="rect">
                <a:avLst/>
              </a:prstGeom>
            </p:spPr>
          </p:pic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534026FA-D984-E14F-8E4E-F178D499A9AF}"/>
                  </a:ext>
                </a:extLst>
              </p:cNvPr>
              <p:cNvSpPr txBox="1"/>
              <p:nvPr/>
            </p:nvSpPr>
            <p:spPr>
              <a:xfrm>
                <a:off x="5132700" y="6226765"/>
                <a:ext cx="2752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>
                    <a:latin typeface="Rubik" pitchFamily="2" charset="-79"/>
                    <a:cs typeface="Rubik" pitchFamily="2" charset="-79"/>
                  </a:rPr>
                  <a:t>userCookie</a:t>
                </a:r>
                <a:endParaRPr lang="fr-FR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EA10A58-3201-2E48-959D-4FB0CE002B87}"/>
              </a:ext>
            </a:extLst>
          </p:cNvPr>
          <p:cNvGrpSpPr/>
          <p:nvPr/>
        </p:nvGrpSpPr>
        <p:grpSpPr>
          <a:xfrm>
            <a:off x="3512172" y="2923297"/>
            <a:ext cx="6736728" cy="909784"/>
            <a:chOff x="3512172" y="2923297"/>
            <a:chExt cx="6736728" cy="909784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9BC87E8-CC77-A140-BE5C-E382163399DF}"/>
                </a:ext>
              </a:extLst>
            </p:cNvPr>
            <p:cNvSpPr txBox="1"/>
            <p:nvPr/>
          </p:nvSpPr>
          <p:spPr>
            <a:xfrm>
              <a:off x="4333875" y="3155649"/>
              <a:ext cx="591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Rubik Medium" pitchFamily="2" charset="-79"/>
                  <a:cs typeface="Rubik Medium" pitchFamily="2" charset="-79"/>
                </a:rPr>
                <a:t>Gestion des cartes de fidélité</a:t>
              </a:r>
            </a:p>
          </p:txBody>
        </p: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9DC81D32-9C07-BC48-8956-015417C90A4B}"/>
                </a:ext>
              </a:extLst>
            </p:cNvPr>
            <p:cNvGrpSpPr/>
            <p:nvPr/>
          </p:nvGrpSpPr>
          <p:grpSpPr>
            <a:xfrm>
              <a:off x="3512172" y="2923297"/>
              <a:ext cx="3536569" cy="909784"/>
              <a:chOff x="4348201" y="5737139"/>
              <a:chExt cx="3536569" cy="909784"/>
            </a:xfrm>
          </p:grpSpPr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EDD339CB-4D36-2C46-9D51-81F561C51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8201" y="5737139"/>
                <a:ext cx="909784" cy="909784"/>
              </a:xfrm>
              <a:prstGeom prst="rect">
                <a:avLst/>
              </a:prstGeom>
            </p:spPr>
          </p:pic>
          <p:sp>
            <p:nvSpPr>
              <p:cNvPr id="32" name="ZoneTexte 31">
                <a:extLst>
                  <a:ext uri="{FF2B5EF4-FFF2-40B4-BE49-F238E27FC236}">
                    <a16:creationId xmlns:a16="http://schemas.microsoft.com/office/drawing/2014/main" id="{FFB3D5B2-889F-4447-A1CC-20C04AB86C2D}"/>
                  </a:ext>
                </a:extLst>
              </p:cNvPr>
              <p:cNvSpPr txBox="1"/>
              <p:nvPr/>
            </p:nvSpPr>
            <p:spPr>
              <a:xfrm>
                <a:off x="5132700" y="6226765"/>
                <a:ext cx="2752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>
                    <a:latin typeface="Rubik" pitchFamily="2" charset="-79"/>
                    <a:cs typeface="Rubik" pitchFamily="2" charset="-79"/>
                  </a:rPr>
                  <a:t>fidelityCookie</a:t>
                </a:r>
                <a:endParaRPr lang="fr-FR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E7338912-ACAB-D644-8210-5544C8DD10CF}"/>
              </a:ext>
            </a:extLst>
          </p:cNvPr>
          <p:cNvSpPr txBox="1"/>
          <p:nvPr/>
        </p:nvSpPr>
        <p:spPr>
          <a:xfrm>
            <a:off x="8077200" y="2287157"/>
            <a:ext cx="3771900" cy="3780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40" name="Zone de texte 21">
            <a:extLst>
              <a:ext uri="{FF2B5EF4-FFF2-40B4-BE49-F238E27FC236}">
                <a16:creationId xmlns:a16="http://schemas.microsoft.com/office/drawing/2014/main" id="{30E73B41-3971-1C4D-9D69-CA78BFE95195}"/>
              </a:ext>
            </a:extLst>
          </p:cNvPr>
          <p:cNvSpPr txBox="1"/>
          <p:nvPr/>
        </p:nvSpPr>
        <p:spPr>
          <a:xfrm>
            <a:off x="7732007" y="2547287"/>
            <a:ext cx="4407942" cy="1878457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acard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"Auchan",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	code: "12345678",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	type: "EAN8",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imgsrc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"https://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barcode.tec-it.com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barcode.ashx?data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 + "12345678" + "&amp;code=EAN8&amp;multiplebarcodes=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false&amp;translate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-[…]"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}</a:t>
            </a:r>
            <a:endParaRPr lang="fr-F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447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settings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C42532-F58E-7249-BA8D-6F926973CC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5563" y="624292"/>
            <a:ext cx="3355046" cy="601071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57AE180-331F-DD4D-B4C3-19BB79561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4832" y="775855"/>
            <a:ext cx="1203036" cy="120303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D28BF91-83EF-9F4A-86EC-7C219907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21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F060A86-0F33-964B-99AC-504EAE207A25}"/>
              </a:ext>
            </a:extLst>
          </p:cNvPr>
          <p:cNvGrpSpPr/>
          <p:nvPr/>
        </p:nvGrpSpPr>
        <p:grpSpPr>
          <a:xfrm>
            <a:off x="3512172" y="1377373"/>
            <a:ext cx="6736728" cy="909784"/>
            <a:chOff x="3512172" y="1377373"/>
            <a:chExt cx="6736728" cy="909784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81E00CD-1D66-F94D-9DBA-6B2157E0D959}"/>
                </a:ext>
              </a:extLst>
            </p:cNvPr>
            <p:cNvSpPr txBox="1"/>
            <p:nvPr/>
          </p:nvSpPr>
          <p:spPr>
            <a:xfrm>
              <a:off x="4333875" y="1609725"/>
              <a:ext cx="591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Rubik Medium" pitchFamily="2" charset="-79"/>
                  <a:cs typeface="Rubik Medium" pitchFamily="2" charset="-79"/>
                </a:rPr>
                <a:t>Modification du profil utilisateur</a:t>
              </a: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3A35CBFC-F6D7-794F-99AE-EA2B3B5EF01E}"/>
                </a:ext>
              </a:extLst>
            </p:cNvPr>
            <p:cNvGrpSpPr/>
            <p:nvPr/>
          </p:nvGrpSpPr>
          <p:grpSpPr>
            <a:xfrm>
              <a:off x="3512172" y="1377373"/>
              <a:ext cx="3536569" cy="909784"/>
              <a:chOff x="4348201" y="5737139"/>
              <a:chExt cx="3536569" cy="909784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407B3B65-28DC-4042-BFA1-5A05DD99FA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8201" y="5737139"/>
                <a:ext cx="909784" cy="909784"/>
              </a:xfrm>
              <a:prstGeom prst="rect">
                <a:avLst/>
              </a:prstGeom>
            </p:spPr>
          </p:pic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94B04BF6-660A-6C42-9500-F9427C30E06D}"/>
                  </a:ext>
                </a:extLst>
              </p:cNvPr>
              <p:cNvSpPr txBox="1"/>
              <p:nvPr/>
            </p:nvSpPr>
            <p:spPr>
              <a:xfrm>
                <a:off x="5132700" y="6226765"/>
                <a:ext cx="2752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>
                    <a:latin typeface="Rubik" pitchFamily="2" charset="-79"/>
                    <a:cs typeface="Rubik" pitchFamily="2" charset="-79"/>
                  </a:rPr>
                  <a:t>userCookie</a:t>
                </a:r>
                <a:endParaRPr lang="fr-FR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0086B4A-9395-4B47-8251-11A633614A9E}"/>
              </a:ext>
            </a:extLst>
          </p:cNvPr>
          <p:cNvGrpSpPr/>
          <p:nvPr/>
        </p:nvGrpSpPr>
        <p:grpSpPr>
          <a:xfrm>
            <a:off x="3512172" y="2923297"/>
            <a:ext cx="6736728" cy="909784"/>
            <a:chOff x="3512172" y="2923297"/>
            <a:chExt cx="6736728" cy="909784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8BBEE4DD-04EE-2C43-B54B-6814AA73744C}"/>
                </a:ext>
              </a:extLst>
            </p:cNvPr>
            <p:cNvSpPr txBox="1"/>
            <p:nvPr/>
          </p:nvSpPr>
          <p:spPr>
            <a:xfrm>
              <a:off x="4333875" y="3155649"/>
              <a:ext cx="591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Rubik Medium" pitchFamily="2" charset="-79"/>
                  <a:cs typeface="Rubik Medium" pitchFamily="2" charset="-79"/>
                </a:rPr>
                <a:t>Gestion des cartes de fidélité</a:t>
              </a: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EA8C51DD-A35E-E941-8360-5A2EACF68D9C}"/>
                </a:ext>
              </a:extLst>
            </p:cNvPr>
            <p:cNvGrpSpPr/>
            <p:nvPr/>
          </p:nvGrpSpPr>
          <p:grpSpPr>
            <a:xfrm>
              <a:off x="3512172" y="2923297"/>
              <a:ext cx="3536569" cy="909784"/>
              <a:chOff x="4348201" y="5737139"/>
              <a:chExt cx="3536569" cy="909784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A6D73AC8-3123-F54D-8E07-C7AAD9DF4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8201" y="5737139"/>
                <a:ext cx="909784" cy="909784"/>
              </a:xfrm>
              <a:prstGeom prst="rect">
                <a:avLst/>
              </a:prstGeom>
            </p:spPr>
          </p:pic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4AEE8E0F-CD5C-6C45-AE88-6E2713D9E03D}"/>
                  </a:ext>
                </a:extLst>
              </p:cNvPr>
              <p:cNvSpPr txBox="1"/>
              <p:nvPr/>
            </p:nvSpPr>
            <p:spPr>
              <a:xfrm>
                <a:off x="5132700" y="6226765"/>
                <a:ext cx="2752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>
                    <a:latin typeface="Rubik" pitchFamily="2" charset="-79"/>
                    <a:cs typeface="Rubik" pitchFamily="2" charset="-79"/>
                  </a:rPr>
                  <a:t>fidelityCookie</a:t>
                </a:r>
                <a:endParaRPr lang="fr-FR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D936174-A97E-BB41-99B7-4EEEA7997870}"/>
              </a:ext>
            </a:extLst>
          </p:cNvPr>
          <p:cNvGrpSpPr/>
          <p:nvPr/>
        </p:nvGrpSpPr>
        <p:grpSpPr>
          <a:xfrm>
            <a:off x="3512172" y="4329917"/>
            <a:ext cx="6736728" cy="909784"/>
            <a:chOff x="3512172" y="4329917"/>
            <a:chExt cx="6736728" cy="909784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8C27BB4-DBD2-F34D-9DAB-8EBD8F560187}"/>
                </a:ext>
              </a:extLst>
            </p:cNvPr>
            <p:cNvSpPr txBox="1"/>
            <p:nvPr/>
          </p:nvSpPr>
          <p:spPr>
            <a:xfrm>
              <a:off x="4333875" y="4562269"/>
              <a:ext cx="5915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Rubik Medium" pitchFamily="2" charset="-79"/>
                  <a:cs typeface="Rubik Medium" pitchFamily="2" charset="-79"/>
                </a:rPr>
                <a:t>Gestion des favoris</a:t>
              </a:r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DEE0415F-30F5-CB46-895D-8D58AA0A776D}"/>
                </a:ext>
              </a:extLst>
            </p:cNvPr>
            <p:cNvGrpSpPr/>
            <p:nvPr/>
          </p:nvGrpSpPr>
          <p:grpSpPr>
            <a:xfrm>
              <a:off x="3512172" y="4329917"/>
              <a:ext cx="3536569" cy="909784"/>
              <a:chOff x="4348201" y="5737139"/>
              <a:chExt cx="3536569" cy="909784"/>
            </a:xfrm>
          </p:grpSpPr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4BA144CB-AF22-314E-BAD9-B497617B3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48201" y="5737139"/>
                <a:ext cx="909784" cy="909784"/>
              </a:xfrm>
              <a:prstGeom prst="rect">
                <a:avLst/>
              </a:prstGeom>
            </p:spPr>
          </p:pic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DE59E604-B1A0-B84C-BE7D-FA897BEC031F}"/>
                  </a:ext>
                </a:extLst>
              </p:cNvPr>
              <p:cNvSpPr txBox="1"/>
              <p:nvPr/>
            </p:nvSpPr>
            <p:spPr>
              <a:xfrm>
                <a:off x="5132700" y="6226765"/>
                <a:ext cx="27520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 err="1">
                    <a:latin typeface="Rubik" pitchFamily="2" charset="-79"/>
                    <a:cs typeface="Rubik" pitchFamily="2" charset="-79"/>
                  </a:rPr>
                  <a:t>favCookie</a:t>
                </a:r>
                <a:endParaRPr lang="fr-FR" dirty="0">
                  <a:latin typeface="Rubik" pitchFamily="2" charset="-79"/>
                  <a:cs typeface="Rubik" pitchFamily="2" charset="-79"/>
                </a:endParaRPr>
              </a:p>
            </p:txBody>
          </p:sp>
        </p:grp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B8858698-9523-B946-8565-9E8CBABCC81E}"/>
              </a:ext>
            </a:extLst>
          </p:cNvPr>
          <p:cNvSpPr txBox="1"/>
          <p:nvPr/>
        </p:nvSpPr>
        <p:spPr>
          <a:xfrm>
            <a:off x="8077200" y="2287157"/>
            <a:ext cx="3771900" cy="3780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30" name="Zone de texte 21">
            <a:extLst>
              <a:ext uri="{FF2B5EF4-FFF2-40B4-BE49-F238E27FC236}">
                <a16:creationId xmlns:a16="http://schemas.microsoft.com/office/drawing/2014/main" id="{05C1FE53-D612-174C-A847-0EF543850818}"/>
              </a:ext>
            </a:extLst>
          </p:cNvPr>
          <p:cNvSpPr txBox="1"/>
          <p:nvPr/>
        </p:nvSpPr>
        <p:spPr>
          <a:xfrm>
            <a:off x="7732007" y="2547287"/>
            <a:ext cx="4407942" cy="1878457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acard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{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	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name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"Auchan",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	code: "12345678",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	type: "EAN8",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imgsrc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"https://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barcode.tec-it.com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barcode.ashx?data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=" + "12345678" + "&amp;code=EAN8&amp;multiplebarcodes=</a:t>
            </a:r>
            <a:r>
              <a:rPr lang="fr-FR" sz="1200" dirty="0" err="1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false&amp;translate</a:t>
            </a: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-[…]"</a:t>
            </a:r>
          </a:p>
          <a:p>
            <a:pPr>
              <a:spcBef>
                <a:spcPts val="500"/>
              </a:spcBef>
              <a:spcAft>
                <a:spcPts val="0"/>
              </a:spcAft>
            </a:pPr>
            <a:r>
              <a:rPr lang="fr-FR" sz="12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}</a:t>
            </a:r>
            <a:endParaRPr lang="fr-FR" sz="1200" dirty="0"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71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Fonctionnalités principales : help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BE665F4-4406-4242-B56A-5811EC630D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95563" y="624292"/>
            <a:ext cx="3355046" cy="601071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AE3ABF4-6A73-D24C-B172-0D3D732578FE}"/>
              </a:ext>
            </a:extLst>
          </p:cNvPr>
          <p:cNvSpPr txBox="1"/>
          <p:nvPr/>
        </p:nvSpPr>
        <p:spPr>
          <a:xfrm>
            <a:off x="4160939" y="1820386"/>
            <a:ext cx="7826929" cy="2109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fr-FR" sz="2400" dirty="0">
                <a:latin typeface="Rubik Medium" pitchFamily="2" charset="-79"/>
                <a:cs typeface="Rubik Medium" pitchFamily="2" charset="-79"/>
              </a:rPr>
              <a:t>Formulaire de signalement de bug</a:t>
            </a:r>
          </a:p>
          <a:p>
            <a:pPr>
              <a:lnSpc>
                <a:spcPct val="300000"/>
              </a:lnSpc>
            </a:pPr>
            <a:r>
              <a:rPr lang="fr-FR" sz="2400" dirty="0">
                <a:latin typeface="Rubik Medium" pitchFamily="2" charset="-79"/>
                <a:cs typeface="Rubik Medium" pitchFamily="2" charset="-79"/>
              </a:rPr>
              <a:t>Contact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AC1C553-ABBC-6D48-AF8D-875FE8564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3888" y="766286"/>
            <a:ext cx="1054100" cy="1054100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FD18D71E-8D93-8E46-9E84-158725325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706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Difficultés rencontrées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0FFBFC-3D9C-F849-A068-A834490C5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615" y="1776557"/>
            <a:ext cx="3048000" cy="11557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3C974BB-5CDF-FA49-A0F5-F6E8E3CC1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5156" y="1185735"/>
            <a:ext cx="2334428" cy="233442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842E917-E871-1B4E-A768-FB9685090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5251" y="3864037"/>
            <a:ext cx="2706615" cy="20621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4E3B2FE-1B1A-1E43-AA7F-6A7088523C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7632" y="1542618"/>
            <a:ext cx="3992901" cy="1497338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2A321FFA-B2B7-0B43-AA35-404CE16B0C61}"/>
              </a:ext>
            </a:extLst>
          </p:cNvPr>
          <p:cNvGrpSpPr/>
          <p:nvPr/>
        </p:nvGrpSpPr>
        <p:grpSpPr>
          <a:xfrm>
            <a:off x="6712869" y="3463750"/>
            <a:ext cx="3579331" cy="2970456"/>
            <a:chOff x="4750937" y="3724412"/>
            <a:chExt cx="2462729" cy="236462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9F21387-6625-EF4B-81F6-A08B2F1A0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2013" y="4596286"/>
              <a:ext cx="1281653" cy="1492749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A1FCC7FE-A523-8B47-B3B3-DD676D105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50937" y="3724412"/>
              <a:ext cx="2032000" cy="2286000"/>
            </a:xfrm>
            <a:prstGeom prst="rect">
              <a:avLst/>
            </a:prstGeom>
          </p:spPr>
        </p:pic>
      </p:grp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F9C020CD-0EEF-7A44-892E-654BD1E6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23</a:t>
            </a:fld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8CC66598-0A40-DB4A-8D55-3FF81C009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0319" y="2585690"/>
            <a:ext cx="1888233" cy="130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91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Répartition des taches</a:t>
            </a:r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F9C020CD-0EEF-7A44-892E-654BD1E6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24</a:t>
            </a:fld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C10B633A-C533-9649-868D-7A9EA2757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127" y="2344240"/>
            <a:ext cx="4872811" cy="216952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DCC6D99-9AB6-7B4B-A2E9-B2DF72D2C5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2550" y="1127508"/>
            <a:ext cx="5064125" cy="51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16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</a:schemeClr>
            </a:gs>
            <a:gs pos="0">
              <a:srgbClr val="009788"/>
            </a:gs>
            <a:gs pos="100000">
              <a:srgbClr val="16A681">
                <a:alpha val="74000"/>
                <a:lumMod val="82000"/>
                <a:lumOff val="18000"/>
              </a:srgb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FC0AB2A7-56D9-F04B-BA95-FF883763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4872">
            <a:off x="8016801" y="3294301"/>
            <a:ext cx="2997200" cy="36576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C2D6AE6-8904-B84F-9D9D-2B7FC3BD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66368">
            <a:off x="6628739" y="1889937"/>
            <a:ext cx="2997200" cy="36576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74E859C-BF28-2949-AFE6-3DE0B66B2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18" y="166255"/>
            <a:ext cx="1176481" cy="11764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25A92E9-6530-1846-8960-A19AD47015AC}"/>
              </a:ext>
            </a:extLst>
          </p:cNvPr>
          <p:cNvSpPr txBox="1"/>
          <p:nvPr/>
        </p:nvSpPr>
        <p:spPr>
          <a:xfrm>
            <a:off x="1409420" y="252988"/>
            <a:ext cx="5239857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8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Bilan du Projet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AD3ACF1-3D70-8342-8A1C-B05B9F69E843}"/>
              </a:ext>
            </a:extLst>
          </p:cNvPr>
          <p:cNvCxnSpPr>
            <a:cxnSpLocks/>
          </p:cNvCxnSpPr>
          <p:nvPr/>
        </p:nvCxnSpPr>
        <p:spPr>
          <a:xfrm flipV="1">
            <a:off x="1320799" y="1190022"/>
            <a:ext cx="4911036" cy="1"/>
          </a:xfrm>
          <a:prstGeom prst="line">
            <a:avLst/>
          </a:prstGeom>
          <a:ln w="28575" cap="rnd">
            <a:solidFill>
              <a:srgbClr val="F5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8425C3E0-85F4-EF41-B2F3-C9381DE8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440" y="79520"/>
            <a:ext cx="6858000" cy="6858000"/>
          </a:xfrm>
          <a:prstGeom prst="rect">
            <a:avLst/>
          </a:prstGeom>
          <a:effectLst>
            <a:glow rad="825500">
              <a:schemeClr val="bg1">
                <a:alpha val="0"/>
              </a:schemeClr>
            </a:glow>
            <a:outerShdw blurRad="812800" dist="38100" dir="5400000" sx="104000" sy="104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B467FA-AB29-F842-B224-294AA9FC3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25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5A3BE23-8189-E148-8A5A-2808926AFC06}"/>
              </a:ext>
            </a:extLst>
          </p:cNvPr>
          <p:cNvSpPr txBox="1"/>
          <p:nvPr/>
        </p:nvSpPr>
        <p:spPr>
          <a:xfrm>
            <a:off x="689457" y="2389527"/>
            <a:ext cx="5959820" cy="2658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fr-FR" sz="28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 Cahier des charges rempli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fr-FR" sz="28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 Fonctionnalités bonus ajoutées</a:t>
            </a:r>
          </a:p>
          <a:p>
            <a:pPr>
              <a:lnSpc>
                <a:spcPct val="200000"/>
              </a:lnSpc>
            </a:pPr>
            <a:r>
              <a:rPr lang="fr-FR" sz="28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     </a:t>
            </a:r>
            <a:r>
              <a:rPr lang="fr-FR" sz="32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+ Prise de recul sur le projet</a:t>
            </a:r>
            <a:endParaRPr lang="fr-FR" sz="2800" dirty="0">
              <a:solidFill>
                <a:schemeClr val="bg1"/>
              </a:solidFill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74404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</a:schemeClr>
            </a:gs>
            <a:gs pos="0">
              <a:srgbClr val="009788"/>
            </a:gs>
            <a:gs pos="100000">
              <a:srgbClr val="16A681">
                <a:alpha val="74000"/>
                <a:lumMod val="82000"/>
                <a:lumOff val="18000"/>
              </a:srgb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FC0AB2A7-56D9-F04B-BA95-FF883763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624" y="353288"/>
            <a:ext cx="5040749" cy="6151423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74E859C-BF28-2949-AFE6-3DE0B66B2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3759" y="914400"/>
            <a:ext cx="4224481" cy="42244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0000"/>
              </a:srgb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5F10C8-F70B-FA44-8C9A-ECBBCF3C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00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5000"/>
                <a:lumOff val="55000"/>
              </a:schemeClr>
            </a:gs>
            <a:gs pos="0">
              <a:srgbClr val="009788"/>
            </a:gs>
            <a:gs pos="100000">
              <a:srgbClr val="16A681">
                <a:alpha val="74000"/>
                <a:lumMod val="82000"/>
                <a:lumOff val="18000"/>
              </a:srgb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FC0AB2A7-56D9-F04B-BA95-FF8837638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4872">
            <a:off x="8016801" y="3294301"/>
            <a:ext cx="2997200" cy="365760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8C2D6AE6-8904-B84F-9D9D-2B7FC3BD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66368">
            <a:off x="6628739" y="1889937"/>
            <a:ext cx="2997200" cy="36576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674E859C-BF28-2949-AFE6-3DE0B66B2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18" y="166255"/>
            <a:ext cx="1176481" cy="117648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9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25A92E9-6530-1846-8960-A19AD47015AC}"/>
              </a:ext>
            </a:extLst>
          </p:cNvPr>
          <p:cNvSpPr txBox="1"/>
          <p:nvPr/>
        </p:nvSpPr>
        <p:spPr>
          <a:xfrm>
            <a:off x="1409421" y="252988"/>
            <a:ext cx="4751234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8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54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Sommaire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AD3ACF1-3D70-8342-8A1C-B05B9F69E843}"/>
              </a:ext>
            </a:extLst>
          </p:cNvPr>
          <p:cNvCxnSpPr>
            <a:cxnSpLocks/>
          </p:cNvCxnSpPr>
          <p:nvPr/>
        </p:nvCxnSpPr>
        <p:spPr>
          <a:xfrm flipV="1">
            <a:off x="1320799" y="1176318"/>
            <a:ext cx="3713019" cy="13703"/>
          </a:xfrm>
          <a:prstGeom prst="line">
            <a:avLst/>
          </a:prstGeom>
          <a:ln w="28575" cap="rnd">
            <a:solidFill>
              <a:srgbClr val="F543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23433B02-6E02-7E41-B38C-1F19431356BE}"/>
              </a:ext>
            </a:extLst>
          </p:cNvPr>
          <p:cNvSpPr txBox="1"/>
          <p:nvPr/>
        </p:nvSpPr>
        <p:spPr>
          <a:xfrm>
            <a:off x="632150" y="1349786"/>
            <a:ext cx="6156276" cy="4874411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200000"/>
              </a:lnSpc>
              <a:buAutoNum type="romanUcPeriod"/>
            </a:pPr>
            <a:r>
              <a:rPr lang="fr-FR" sz="32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 Contextualisation</a:t>
            </a:r>
            <a:endParaRPr lang="fr-FR" sz="3200" dirty="0">
              <a:solidFill>
                <a:schemeClr val="bg1"/>
              </a:solidFill>
              <a:latin typeface="Rubik Light" pitchFamily="2" charset="-79"/>
              <a:cs typeface="Rubik Light" pitchFamily="2" charset="-79"/>
            </a:endParaRPr>
          </a:p>
          <a:p>
            <a:pPr marL="400050" indent="-400050">
              <a:lnSpc>
                <a:spcPct val="200000"/>
              </a:lnSpc>
              <a:buAutoNum type="romanUcPeriod" startAt="2"/>
            </a:pPr>
            <a:r>
              <a:rPr lang="fr-FR" sz="32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 Technologies et API utilisées</a:t>
            </a:r>
          </a:p>
          <a:p>
            <a:pPr marL="400050" indent="-400050">
              <a:lnSpc>
                <a:spcPct val="200000"/>
              </a:lnSpc>
              <a:buAutoNum type="romanUcPeriod" startAt="3"/>
            </a:pPr>
            <a:r>
              <a:rPr lang="fr-FR" sz="32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 Fonctionnalités principales</a:t>
            </a:r>
          </a:p>
          <a:p>
            <a:pPr marL="400050" indent="-400050">
              <a:lnSpc>
                <a:spcPct val="200000"/>
              </a:lnSpc>
              <a:buAutoNum type="romanUcPeriod" startAt="3"/>
            </a:pPr>
            <a:r>
              <a:rPr lang="fr-FR" sz="32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 Difficultés rencontrées</a:t>
            </a:r>
          </a:p>
          <a:p>
            <a:pPr marL="400050" indent="-400050">
              <a:lnSpc>
                <a:spcPct val="200000"/>
              </a:lnSpc>
              <a:buAutoNum type="romanUcPeriod" startAt="3"/>
            </a:pPr>
            <a:r>
              <a:rPr lang="fr-FR" sz="32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 Bilan du projet</a:t>
            </a:r>
            <a:endParaRPr lang="fr-FR" sz="3200" dirty="0">
              <a:solidFill>
                <a:schemeClr val="bg1"/>
              </a:solidFill>
              <a:latin typeface="Rubik Light" pitchFamily="2" charset="-79"/>
              <a:cs typeface="Rubik Light" pitchFamily="2" charset="-79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8425C3E0-85F4-EF41-B2F3-C9381DE8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2440" y="79520"/>
            <a:ext cx="6858000" cy="6858000"/>
          </a:xfrm>
          <a:prstGeom prst="rect">
            <a:avLst/>
          </a:prstGeom>
          <a:effectLst>
            <a:glow rad="825500">
              <a:schemeClr val="bg1">
                <a:alpha val="0"/>
              </a:schemeClr>
            </a:glow>
            <a:outerShdw blurRad="812800" dist="38100" dir="5400000" sx="104000" sy="104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85CEAD-88C2-504A-BBCC-B9296EED5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96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Contextualisation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0950CB-54B7-1644-AEFB-12DB92F150C5}"/>
              </a:ext>
            </a:extLst>
          </p:cNvPr>
          <p:cNvSpPr txBox="1"/>
          <p:nvPr/>
        </p:nvSpPr>
        <p:spPr>
          <a:xfrm>
            <a:off x="80817" y="6405959"/>
            <a:ext cx="896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</a:t>
            </a:r>
            <a:r>
              <a:rPr lang="fr-FR" dirty="0">
                <a:hlinkClick r:id="rId6"/>
              </a:rPr>
              <a:t>https://agriculture.gouv.fr/les-francais-toujours-plus-concernes-par-leur-alimentation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9EFFE3C-602E-BA43-B306-0A46431FC001}"/>
              </a:ext>
            </a:extLst>
          </p:cNvPr>
          <p:cNvSpPr txBox="1"/>
          <p:nvPr/>
        </p:nvSpPr>
        <p:spPr>
          <a:xfrm>
            <a:off x="295562" y="954902"/>
            <a:ext cx="7636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latin typeface="Rubik" pitchFamily="2" charset="-79"/>
                <a:cs typeface="Rubik" pitchFamily="2" charset="-79"/>
              </a:rPr>
              <a:t>Selon le Gouvernement français 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747A84-8526-6148-9586-1246FC4C9290}"/>
              </a:ext>
            </a:extLst>
          </p:cNvPr>
          <p:cNvSpPr/>
          <p:nvPr/>
        </p:nvSpPr>
        <p:spPr>
          <a:xfrm>
            <a:off x="347309" y="2192057"/>
            <a:ext cx="57486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fr-FR" sz="3600" b="1" dirty="0">
                <a:solidFill>
                  <a:srgbClr val="191717"/>
                </a:solidFill>
                <a:latin typeface="Big Caslon Medium" panose="02000603090000020003" pitchFamily="2" charset="-79"/>
                <a:ea typeface="Tahoma" panose="020B0604030504040204" pitchFamily="34" charset="0"/>
                <a:cs typeface="Big Caslon Medium" panose="02000603090000020003" pitchFamily="2" charset="-79"/>
              </a:rPr>
              <a:t>« Le bio en pleine croissance »</a:t>
            </a:r>
            <a:endParaRPr lang="fr-FR" sz="3600" b="1" i="0" dirty="0">
              <a:solidFill>
                <a:srgbClr val="191717"/>
              </a:solidFill>
              <a:effectLst/>
              <a:latin typeface="Big Caslon Medium" panose="02000603090000020003" pitchFamily="2" charset="-79"/>
              <a:ea typeface="Tahoma" panose="020B0604030504040204" pitchFamily="34" charset="0"/>
              <a:cs typeface="Big Caslon Medium" panose="020006030900000200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8720E6-029D-634F-BCF7-94107963E659}"/>
              </a:ext>
            </a:extLst>
          </p:cNvPr>
          <p:cNvSpPr/>
          <p:nvPr/>
        </p:nvSpPr>
        <p:spPr>
          <a:xfrm>
            <a:off x="347309" y="3644248"/>
            <a:ext cx="11564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>
                <a:solidFill>
                  <a:srgbClr val="191717"/>
                </a:solidFill>
                <a:latin typeface="Big Caslon Medium" panose="02000603090000020003" pitchFamily="2" charset="-79"/>
                <a:ea typeface="Tahoma" panose="020B0604030504040204" pitchFamily="34" charset="0"/>
                <a:cs typeface="Big Caslon Medium" panose="02000603090000020003" pitchFamily="2" charset="-79"/>
              </a:rPr>
              <a:t>« Les Français toujours plus concernés par leur alimentation »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36245E79-48E0-384C-B399-59796998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224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Contextualisation : une définition simple du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8D28F57-2A5E-584E-9690-883AA8E666DE}"/>
              </a:ext>
            </a:extLst>
          </p:cNvPr>
          <p:cNvSpPr txBox="1"/>
          <p:nvPr/>
        </p:nvSpPr>
        <p:spPr>
          <a:xfrm>
            <a:off x="367747" y="954157"/>
            <a:ext cx="864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Rubik" pitchFamily="2" charset="-79"/>
                <a:cs typeface="Rubik" pitchFamily="2" charset="-79"/>
              </a:rPr>
              <a:t>DietApp</a:t>
            </a:r>
            <a:r>
              <a:rPr lang="fr-FR" sz="3200" dirty="0">
                <a:latin typeface="Rubik" pitchFamily="2" charset="-79"/>
                <a:cs typeface="Rubik" pitchFamily="2" charset="-79"/>
              </a:rPr>
              <a:t> c’est principalement :</a:t>
            </a:r>
          </a:p>
          <a:p>
            <a:endParaRPr lang="fr-FR" sz="1600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F5D88D6-FE19-1749-95F7-CF11D1B5F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8119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D28F57-2A5E-584E-9690-883AA8E666DE}"/>
              </a:ext>
            </a:extLst>
          </p:cNvPr>
          <p:cNvSpPr txBox="1"/>
          <p:nvPr/>
        </p:nvSpPr>
        <p:spPr>
          <a:xfrm>
            <a:off x="367747" y="954157"/>
            <a:ext cx="8647043" cy="146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Rubik" pitchFamily="2" charset="-79"/>
                <a:cs typeface="Rubik" pitchFamily="2" charset="-79"/>
              </a:rPr>
              <a:t>DietApp</a:t>
            </a:r>
            <a:r>
              <a:rPr lang="fr-FR" sz="3200" dirty="0">
                <a:latin typeface="Rubik" pitchFamily="2" charset="-79"/>
                <a:cs typeface="Rubik" pitchFamily="2" charset="-79"/>
              </a:rPr>
              <a:t> c’est principalement :</a:t>
            </a:r>
          </a:p>
          <a:p>
            <a:endParaRPr lang="fr-FR" sz="1600" dirty="0">
              <a:latin typeface="Rubik" pitchFamily="2" charset="-79"/>
              <a:cs typeface="Rubik" pitchFamily="2" charset="-79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fr-FR" sz="2400" dirty="0">
                <a:latin typeface="Rubik" pitchFamily="2" charset="-79"/>
                <a:cs typeface="Rubik" pitchFamily="2" charset="-79"/>
              </a:rPr>
              <a:t>Un conseiller diététique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CDE096D-89A6-7248-A4E9-09647D007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4640" y="1218478"/>
            <a:ext cx="2959100" cy="30480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EDF6B051-934A-3D43-AA6F-D5213579512C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Contextualisation : une définition simple du projet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4F46DA7-DA69-3749-BCCC-198CD6C3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672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D28F57-2A5E-584E-9690-883AA8E666DE}"/>
              </a:ext>
            </a:extLst>
          </p:cNvPr>
          <p:cNvSpPr txBox="1"/>
          <p:nvPr/>
        </p:nvSpPr>
        <p:spPr>
          <a:xfrm>
            <a:off x="367747" y="954157"/>
            <a:ext cx="8647043" cy="2201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Rubik" pitchFamily="2" charset="-79"/>
                <a:cs typeface="Rubik" pitchFamily="2" charset="-79"/>
              </a:rPr>
              <a:t>DietApp</a:t>
            </a:r>
            <a:r>
              <a:rPr lang="fr-FR" sz="3200" dirty="0">
                <a:latin typeface="Rubik" pitchFamily="2" charset="-79"/>
                <a:cs typeface="Rubik" pitchFamily="2" charset="-79"/>
              </a:rPr>
              <a:t> c’est principalement :</a:t>
            </a:r>
          </a:p>
          <a:p>
            <a:endParaRPr lang="fr-FR" sz="1600" dirty="0">
              <a:latin typeface="Rubik" pitchFamily="2" charset="-79"/>
              <a:cs typeface="Rubik" pitchFamily="2" charset="-79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fr-FR" sz="2400" dirty="0">
                <a:latin typeface="Rubik" pitchFamily="2" charset="-79"/>
                <a:cs typeface="Rubik" pitchFamily="2" charset="-79"/>
              </a:rPr>
              <a:t>Un conseiller diététique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fr-FR" sz="2400" dirty="0">
                <a:latin typeface="Rubik" pitchFamily="2" charset="-79"/>
                <a:cs typeface="Rubik" pitchFamily="2" charset="-79"/>
              </a:rPr>
              <a:t>Une application multiplateforme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F539EC4-0CCA-AF4C-9E9A-811E48B7E753}"/>
              </a:ext>
            </a:extLst>
          </p:cNvPr>
          <p:cNvGrpSpPr/>
          <p:nvPr/>
        </p:nvGrpSpPr>
        <p:grpSpPr>
          <a:xfrm>
            <a:off x="8127958" y="4528211"/>
            <a:ext cx="2988867" cy="1558321"/>
            <a:chOff x="7902643" y="5989820"/>
            <a:chExt cx="1454949" cy="758574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B41BC3C-E32D-C042-BB06-F454629D3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02643" y="6103285"/>
              <a:ext cx="507800" cy="59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1" descr="Apple, company, ios, ipad, iphone, logo, technology icon">
              <a:extLst>
                <a:ext uri="{FF2B5EF4-FFF2-40B4-BE49-F238E27FC236}">
                  <a16:creationId xmlns:a16="http://schemas.microsoft.com/office/drawing/2014/main" id="{2D1AE8C7-B79B-934E-907B-B7046936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283" y="5989820"/>
              <a:ext cx="759309" cy="7585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2CDE096D-89A6-7248-A4E9-09647D007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4640" y="1218478"/>
            <a:ext cx="2959100" cy="30480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C4D7185-89E8-6E4D-B1B7-9B07D1DAC0FA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Contextualisation : une définition simple du projet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1C99647-6923-524D-AD89-82B5A7C6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011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8D28F57-2A5E-584E-9690-883AA8E666DE}"/>
              </a:ext>
            </a:extLst>
          </p:cNvPr>
          <p:cNvSpPr txBox="1"/>
          <p:nvPr/>
        </p:nvSpPr>
        <p:spPr>
          <a:xfrm>
            <a:off x="367747" y="954157"/>
            <a:ext cx="8647043" cy="294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Rubik" pitchFamily="2" charset="-79"/>
                <a:cs typeface="Rubik" pitchFamily="2" charset="-79"/>
              </a:rPr>
              <a:t>DietApp</a:t>
            </a:r>
            <a:r>
              <a:rPr lang="fr-FR" sz="3200" dirty="0">
                <a:latin typeface="Rubik" pitchFamily="2" charset="-79"/>
                <a:cs typeface="Rubik" pitchFamily="2" charset="-79"/>
              </a:rPr>
              <a:t> c’est principalement :</a:t>
            </a:r>
          </a:p>
          <a:p>
            <a:endParaRPr lang="fr-FR" sz="1600" dirty="0">
              <a:latin typeface="Rubik" pitchFamily="2" charset="-79"/>
              <a:cs typeface="Rubik" pitchFamily="2" charset="-79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fr-FR" sz="2400" dirty="0">
                <a:latin typeface="Rubik" pitchFamily="2" charset="-79"/>
                <a:cs typeface="Rubik" pitchFamily="2" charset="-79"/>
              </a:rPr>
              <a:t>Un conseiller diététique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fr-FR" sz="2400" dirty="0">
                <a:latin typeface="Rubik" pitchFamily="2" charset="-79"/>
                <a:cs typeface="Rubik" pitchFamily="2" charset="-79"/>
              </a:rPr>
              <a:t>Une application multiplateforme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fr-FR" sz="2400" dirty="0">
                <a:latin typeface="Rubik" pitchFamily="2" charset="-79"/>
                <a:cs typeface="Rubik" pitchFamily="2" charset="-79"/>
              </a:rPr>
              <a:t>Une interface soignée et accessible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6F539EC4-0CCA-AF4C-9E9A-811E48B7E753}"/>
              </a:ext>
            </a:extLst>
          </p:cNvPr>
          <p:cNvGrpSpPr/>
          <p:nvPr/>
        </p:nvGrpSpPr>
        <p:grpSpPr>
          <a:xfrm>
            <a:off x="8127958" y="4528211"/>
            <a:ext cx="2988867" cy="1558321"/>
            <a:chOff x="7902643" y="5989820"/>
            <a:chExt cx="1454949" cy="758574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B41BC3C-E32D-C042-BB06-F454629D3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02643" y="6103285"/>
              <a:ext cx="507800" cy="599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1" descr="Apple, company, ios, ipad, iphone, logo, technology icon">
              <a:extLst>
                <a:ext uri="{FF2B5EF4-FFF2-40B4-BE49-F238E27FC236}">
                  <a16:creationId xmlns:a16="http://schemas.microsoft.com/office/drawing/2014/main" id="{2D1AE8C7-B79B-934E-907B-B7046936A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8283" y="5989820"/>
              <a:ext cx="759309" cy="758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0F19AC3-8F58-DF4A-A4D1-B3D62890354F}"/>
              </a:ext>
            </a:extLst>
          </p:cNvPr>
          <p:cNvGrpSpPr/>
          <p:nvPr/>
        </p:nvGrpSpPr>
        <p:grpSpPr>
          <a:xfrm>
            <a:off x="746608" y="4159762"/>
            <a:ext cx="5626494" cy="2216743"/>
            <a:chOff x="826121" y="4253631"/>
            <a:chExt cx="4854575" cy="1912620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9918787-0C1B-C149-B629-B7D1C235FD87}"/>
                </a:ext>
              </a:extLst>
            </p:cNvPr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210104" y="4951178"/>
              <a:ext cx="1539240" cy="390525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58F0420-6CA6-574F-B978-A65B3E031850}"/>
                </a:ext>
              </a:extLst>
            </p:cNvPr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121" y="4345706"/>
              <a:ext cx="1572895" cy="157289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7616430-6F79-1140-900B-79FB66CBD809}"/>
                </a:ext>
              </a:extLst>
            </p:cNvPr>
            <p:cNvPicPr/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471" y="4253631"/>
              <a:ext cx="2308225" cy="1912620"/>
            </a:xfrm>
            <a:prstGeom prst="rect">
              <a:avLst/>
            </a:prstGeom>
          </p:spPr>
        </p:pic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2CDE096D-89A6-7248-A4E9-09647D007B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4640" y="1218478"/>
            <a:ext cx="2959100" cy="30480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DE1E1D4-0C0F-A045-9D48-AA19E4632361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Contextualisation : une définition simple du projet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B49CF8E-A766-134D-A0EF-FC40451DB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535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id="{3773765B-FDFD-A54D-9F3A-26C8782714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4198"/>
          <a:stretch/>
        </p:blipFill>
        <p:spPr>
          <a:xfrm>
            <a:off x="2825138" y="590824"/>
            <a:ext cx="6541723" cy="626717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  <a:reflection stA="0" endPos="65000" dist="508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AC77FC-03D2-2B46-B42F-FF4458DB2150}"/>
              </a:ext>
            </a:extLst>
          </p:cNvPr>
          <p:cNvSpPr/>
          <p:nvPr/>
        </p:nvSpPr>
        <p:spPr>
          <a:xfrm>
            <a:off x="0" y="0"/>
            <a:ext cx="12192000" cy="594911"/>
          </a:xfrm>
          <a:prstGeom prst="rect">
            <a:avLst/>
          </a:prstGeom>
          <a:solidFill>
            <a:srgbClr val="0097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343A0A-6B32-5D46-ACA0-F8333CB8D5A9}"/>
              </a:ext>
            </a:extLst>
          </p:cNvPr>
          <p:cNvSpPr/>
          <p:nvPr/>
        </p:nvSpPr>
        <p:spPr>
          <a:xfrm>
            <a:off x="0" y="0"/>
            <a:ext cx="591127" cy="594911"/>
          </a:xfrm>
          <a:prstGeom prst="rect">
            <a:avLst/>
          </a:prstGeom>
          <a:solidFill>
            <a:srgbClr val="F543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88DFC520-3B9A-084C-8DD5-3BDAB1760F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817" y="82709"/>
            <a:ext cx="429492" cy="42949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1166451-133C-6C40-8A55-05D9333BE9D3}"/>
              </a:ext>
            </a:extLst>
          </p:cNvPr>
          <p:cNvSpPr txBox="1"/>
          <p:nvPr/>
        </p:nvSpPr>
        <p:spPr>
          <a:xfrm>
            <a:off x="671943" y="112091"/>
            <a:ext cx="6541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ubik" pitchFamily="2" charset="-79"/>
                <a:cs typeface="Rubik" pitchFamily="2" charset="-79"/>
              </a:rPr>
              <a:t>Technologies et API utilisées : Technologies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0B5F0F0-234D-B547-8F3A-9CA2E19BF541}"/>
              </a:ext>
            </a:extLst>
          </p:cNvPr>
          <p:cNvGrpSpPr/>
          <p:nvPr/>
        </p:nvGrpSpPr>
        <p:grpSpPr>
          <a:xfrm>
            <a:off x="232380" y="2253800"/>
            <a:ext cx="11349556" cy="2263888"/>
            <a:chOff x="421221" y="2253800"/>
            <a:chExt cx="11349556" cy="2263888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7EB54C50-1B88-D244-8621-38A67C410104}"/>
                </a:ext>
              </a:extLst>
            </p:cNvPr>
            <p:cNvGrpSpPr/>
            <p:nvPr/>
          </p:nvGrpSpPr>
          <p:grpSpPr>
            <a:xfrm>
              <a:off x="421221" y="2253800"/>
              <a:ext cx="11349556" cy="2079222"/>
              <a:chOff x="2834404" y="5989820"/>
              <a:chExt cx="4411095" cy="808106"/>
            </a:xfrm>
          </p:grpSpPr>
          <p:pic>
            <p:nvPicPr>
              <p:cNvPr id="8" name="Image 7" descr="Formation HTML 5, CSS 3, Javascript à Marseille : inscription">
                <a:extLst>
                  <a:ext uri="{FF2B5EF4-FFF2-40B4-BE49-F238E27FC236}">
                    <a16:creationId xmlns:a16="http://schemas.microsoft.com/office/drawing/2014/main" id="{DAE0C1E8-1DC4-7C44-8701-4796172D4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130" t="-1" b="-12041"/>
              <a:stretch/>
            </p:blipFill>
            <p:spPr bwMode="auto">
              <a:xfrm>
                <a:off x="4779358" y="6004003"/>
                <a:ext cx="714363" cy="793923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0" name="Image 9" descr="Formation HTML 5, CSS 3, Javascript à Marseille : inscription">
                <a:extLst>
                  <a:ext uri="{FF2B5EF4-FFF2-40B4-BE49-F238E27FC236}">
                    <a16:creationId xmlns:a16="http://schemas.microsoft.com/office/drawing/2014/main" id="{D7939471-05FB-0644-9080-5870537E13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59" t="9939" r="38657" b="14"/>
              <a:stretch/>
            </p:blipFill>
            <p:spPr bwMode="auto">
              <a:xfrm>
                <a:off x="3828176" y="6060735"/>
                <a:ext cx="637858" cy="63724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Image 10" descr="Formation HTML 5, CSS 3, Javascript à Marseille : inscription">
                <a:extLst>
                  <a:ext uri="{FF2B5EF4-FFF2-40B4-BE49-F238E27FC236}">
                    <a16:creationId xmlns:a16="http://schemas.microsoft.com/office/drawing/2014/main" id="{7019E8B2-3579-2042-AB9E-0920663C93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2776" b="104"/>
              <a:stretch/>
            </p:blipFill>
            <p:spPr bwMode="auto">
              <a:xfrm>
                <a:off x="2834404" y="5989820"/>
                <a:ext cx="723926" cy="70815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2" name="Image 11" descr="Formation AngularJS 1 | Grafikart.fr">
                <a:extLst>
                  <a:ext uri="{FF2B5EF4-FFF2-40B4-BE49-F238E27FC236}">
                    <a16:creationId xmlns:a16="http://schemas.microsoft.com/office/drawing/2014/main" id="{12F3D452-7991-2B47-AEEB-54017C6EE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343" y="6060735"/>
                <a:ext cx="652203" cy="6515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7B988ACB-DAB4-C441-A0AD-DE9E8895A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4749" y="6089553"/>
                <a:ext cx="530750" cy="530750"/>
              </a:xfrm>
              <a:prstGeom prst="rect">
                <a:avLst/>
              </a:prstGeom>
            </p:spPr>
          </p:pic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ED1BF9B-D37E-3944-BFF0-D21A3F5BB782}"/>
                </a:ext>
              </a:extLst>
            </p:cNvPr>
            <p:cNvSpPr txBox="1"/>
            <p:nvPr/>
          </p:nvSpPr>
          <p:spPr>
            <a:xfrm>
              <a:off x="873879" y="4148356"/>
              <a:ext cx="957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Rubik Medium" pitchFamily="2" charset="-79"/>
                  <a:cs typeface="Rubik Medium" pitchFamily="2" charset="-79"/>
                </a:rPr>
                <a:t>HTML5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8ED2F1FB-C82D-CE4F-8966-B2FDA2BE4A69}"/>
                </a:ext>
              </a:extLst>
            </p:cNvPr>
            <p:cNvSpPr txBox="1"/>
            <p:nvPr/>
          </p:nvSpPr>
          <p:spPr>
            <a:xfrm>
              <a:off x="3405045" y="4148356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Rubik Medium" pitchFamily="2" charset="-79"/>
                  <a:cs typeface="Rubik Medium" pitchFamily="2" charset="-79"/>
                </a:rPr>
                <a:t>CSS3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27B5685-6AC0-B144-A95D-1DAD29A9D368}"/>
                </a:ext>
              </a:extLst>
            </p:cNvPr>
            <p:cNvSpPr txBox="1"/>
            <p:nvPr/>
          </p:nvSpPr>
          <p:spPr>
            <a:xfrm>
              <a:off x="5639835" y="4112725"/>
              <a:ext cx="1409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latin typeface="Rubik Medium" pitchFamily="2" charset="-79"/>
                  <a:cs typeface="Rubik Medium" pitchFamily="2" charset="-79"/>
                </a:rPr>
                <a:t>JavaScript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80EAF3F1-5102-D34C-88FA-8B62ED13F9F4}"/>
                </a:ext>
              </a:extLst>
            </p:cNvPr>
            <p:cNvSpPr txBox="1"/>
            <p:nvPr/>
          </p:nvSpPr>
          <p:spPr>
            <a:xfrm>
              <a:off x="7989390" y="4112725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latin typeface="Rubik Medium" pitchFamily="2" charset="-79"/>
                  <a:cs typeface="Rubik Medium" pitchFamily="2" charset="-79"/>
                </a:rPr>
                <a:t>AngularJS</a:t>
              </a:r>
              <a:endParaRPr lang="fr-FR" dirty="0">
                <a:latin typeface="Rubik Medium" pitchFamily="2" charset="-79"/>
                <a:cs typeface="Rubik Medium" pitchFamily="2" charset="-79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FFAF67F0-B369-7640-8C81-F01F8892A824}"/>
                </a:ext>
              </a:extLst>
            </p:cNvPr>
            <p:cNvSpPr txBox="1"/>
            <p:nvPr/>
          </p:nvSpPr>
          <p:spPr>
            <a:xfrm>
              <a:off x="10561631" y="4069600"/>
              <a:ext cx="11176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latin typeface="Rubik Medium" pitchFamily="2" charset="-79"/>
                  <a:cs typeface="Rubik Medium" pitchFamily="2" charset="-79"/>
                </a:rPr>
                <a:t>Cordova</a:t>
              </a:r>
              <a:endParaRPr lang="fr-FR" dirty="0">
                <a:latin typeface="Rubik Medium" pitchFamily="2" charset="-79"/>
                <a:cs typeface="Rubik Medium" pitchFamily="2" charset="-79"/>
              </a:endParaRPr>
            </a:p>
          </p:txBody>
        </p:sp>
      </p:grp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E1C3DB83-5A64-434F-924A-5E5C05F0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342AE-6046-574B-B19C-4938BAE4A07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37882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824</Words>
  <Application>Microsoft Macintosh PowerPoint</Application>
  <PresentationFormat>Grand écran</PresentationFormat>
  <Paragraphs>222</Paragraphs>
  <Slides>26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7" baseType="lpstr">
      <vt:lpstr>Arial</vt:lpstr>
      <vt:lpstr>Big Caslon Medium</vt:lpstr>
      <vt:lpstr>Calibri</vt:lpstr>
      <vt:lpstr>Calibri Light</vt:lpstr>
      <vt:lpstr>Consolas</vt:lpstr>
      <vt:lpstr>Optima</vt:lpstr>
      <vt:lpstr>Rubik</vt:lpstr>
      <vt:lpstr>Rubik Light</vt:lpstr>
      <vt:lpstr>Rubik Medium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Nordine Marie</dc:creator>
  <cp:lastModifiedBy>Nordine Marie</cp:lastModifiedBy>
  <cp:revision>43</cp:revision>
  <cp:lastPrinted>2020-06-14T17:43:14Z</cp:lastPrinted>
  <dcterms:created xsi:type="dcterms:W3CDTF">2020-06-11T15:03:24Z</dcterms:created>
  <dcterms:modified xsi:type="dcterms:W3CDTF">2020-06-14T21:20:35Z</dcterms:modified>
</cp:coreProperties>
</file>